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256" r:id="rId2"/>
    <p:sldId id="451" r:id="rId3"/>
    <p:sldId id="452" r:id="rId4"/>
    <p:sldId id="432" r:id="rId5"/>
    <p:sldId id="433" r:id="rId6"/>
    <p:sldId id="391" r:id="rId7"/>
    <p:sldId id="453" r:id="rId8"/>
    <p:sldId id="421" r:id="rId9"/>
    <p:sldId id="423" r:id="rId10"/>
    <p:sldId id="424" r:id="rId11"/>
    <p:sldId id="425" r:id="rId12"/>
    <p:sldId id="445" r:id="rId13"/>
    <p:sldId id="427" r:id="rId14"/>
    <p:sldId id="450" r:id="rId15"/>
    <p:sldId id="449" r:id="rId16"/>
    <p:sldId id="447" r:id="rId17"/>
    <p:sldId id="434" r:id="rId18"/>
    <p:sldId id="436" r:id="rId19"/>
    <p:sldId id="296" r:id="rId20"/>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autoAdjust="0"/>
  </p:normalViewPr>
  <p:slideViewPr>
    <p:cSldViewPr snapToGrid="0">
      <p:cViewPr varScale="1">
        <p:scale>
          <a:sx n="82" d="100"/>
          <a:sy n="82" d="100"/>
        </p:scale>
        <p:origin x="581" y="72"/>
      </p:cViewPr>
      <p:guideLst/>
    </p:cSldViewPr>
  </p:slideViewPr>
  <p:outlineViewPr>
    <p:cViewPr>
      <p:scale>
        <a:sx n="33" d="100"/>
        <a:sy n="33" d="100"/>
      </p:scale>
      <p:origin x="0" y="-5436"/>
    </p:cViewPr>
  </p:outlineViewPr>
  <p:notesTextViewPr>
    <p:cViewPr>
      <p:scale>
        <a:sx n="3" d="2"/>
        <a:sy n="3" d="2"/>
      </p:scale>
      <p:origin x="0" y="0"/>
    </p:cViewPr>
  </p:notesTextViewPr>
  <p:notesViewPr>
    <p:cSldViewPr snapToGrid="0">
      <p:cViewPr varScale="1">
        <p:scale>
          <a:sx n="78" d="100"/>
          <a:sy n="78" d="100"/>
        </p:scale>
        <p:origin x="399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926006103060929E-2"/>
          <c:y val="5.3462746534798058E-2"/>
          <c:w val="0.94733254391499633"/>
          <c:h val="0.88493039616928448"/>
        </c:manualLayout>
      </c:layout>
      <c:lineChart>
        <c:grouping val="standard"/>
        <c:varyColors val="0"/>
        <c:ser>
          <c:idx val="0"/>
          <c:order val="0"/>
          <c:tx>
            <c:strRef>
              <c:f>'2- Graph3'!$B$6</c:f>
              <c:strCache>
                <c:ptCount val="1"/>
                <c:pt idx="0">
                  <c:v>Ensemble des administrations publiques</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dLbl>
              <c:idx val="8"/>
              <c:layout>
                <c:manualLayout>
                  <c:x val="-2.4480913817291245E-2"/>
                  <c:y val="8.113590263691683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06-4248-9318-E8D7AF9219F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'2- Graph3'!$C$5:$O$5</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'2- Graph3'!$C$6:$O$6</c:f>
              <c:numCache>
                <c:formatCode>0</c:formatCode>
                <c:ptCount val="13"/>
                <c:pt idx="0">
                  <c:v>-51.2</c:v>
                </c:pt>
                <c:pt idx="1">
                  <c:v>-65</c:v>
                </c:pt>
                <c:pt idx="2">
                  <c:v>-138.9</c:v>
                </c:pt>
                <c:pt idx="3">
                  <c:v>-137.4</c:v>
                </c:pt>
                <c:pt idx="4">
                  <c:v>-106.1</c:v>
                </c:pt>
                <c:pt idx="5">
                  <c:v>-104</c:v>
                </c:pt>
                <c:pt idx="6">
                  <c:v>-86.5</c:v>
                </c:pt>
                <c:pt idx="7">
                  <c:v>-83.9</c:v>
                </c:pt>
                <c:pt idx="8">
                  <c:v>-79.7</c:v>
                </c:pt>
                <c:pt idx="9">
                  <c:v>-81.260999999999996</c:v>
                </c:pt>
                <c:pt idx="10">
                  <c:v>-67.962000000000003</c:v>
                </c:pt>
                <c:pt idx="11">
                  <c:v>-54.094999999999999</c:v>
                </c:pt>
                <c:pt idx="12">
                  <c:v>-74.704999999999998</c:v>
                </c:pt>
              </c:numCache>
            </c:numRef>
          </c:val>
          <c:smooth val="0"/>
          <c:extLst>
            <c:ext xmlns:c16="http://schemas.microsoft.com/office/drawing/2014/chart" uri="{C3380CC4-5D6E-409C-BE32-E72D297353CC}">
              <c16:uniqueId val="{00000000-1B06-4248-9318-E8D7AF9219F6}"/>
            </c:ext>
          </c:extLst>
        </c:ser>
        <c:ser>
          <c:idx val="1"/>
          <c:order val="1"/>
          <c:tx>
            <c:strRef>
              <c:f>'2- Graph3'!$B$7</c:f>
              <c:strCache>
                <c:ptCount val="1"/>
                <c:pt idx="0">
                  <c:v>Administration publique centrale 
(État et organismes rattachés)</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dLbl>
              <c:idx val="9"/>
              <c:layout>
                <c:manualLayout>
                  <c:x val="-2.3283069785638912E-2"/>
                  <c:y val="2.8397565922920892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accent2"/>
                      </a:solidFill>
                      <a:latin typeface="+mn-lt"/>
                      <a:ea typeface="+mn-ea"/>
                      <a:cs typeface="+mn-cs"/>
                    </a:defRPr>
                  </a:pPr>
                  <a:endParaRPr lang="fr-FR"/>
                </a:p>
              </c:txPr>
              <c:dLblPos val="r"/>
              <c:showLegendKey val="0"/>
              <c:showVal val="1"/>
              <c:showCatName val="0"/>
              <c:showSerName val="0"/>
              <c:showPercent val="0"/>
              <c:showBubbleSize val="0"/>
              <c:extLst>
                <c:ext xmlns:c15="http://schemas.microsoft.com/office/drawing/2012/chart" uri="{CE6537A1-D6FC-4f65-9D91-7224C49458BB}">
                  <c15:layout>
                    <c:manualLayout>
                      <c:w val="2.1411414906574767E-2"/>
                      <c:h val="4.0527489844702475E-2"/>
                    </c:manualLayout>
                  </c15:layout>
                </c:ext>
                <c:ext xmlns:c16="http://schemas.microsoft.com/office/drawing/2014/chart" uri="{C3380CC4-5D6E-409C-BE32-E72D297353CC}">
                  <c16:uniqueId val="{00000004-1B06-4248-9318-E8D7AF9219F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'2- Graph3'!$C$5:$O$5</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'2- Graph3'!$C$7:$O$7</c:f>
              <c:numCache>
                <c:formatCode>0</c:formatCode>
                <c:ptCount val="13"/>
                <c:pt idx="0">
                  <c:v>-47.1</c:v>
                </c:pt>
                <c:pt idx="1">
                  <c:v>-68.900000000000006</c:v>
                </c:pt>
                <c:pt idx="2">
                  <c:v>-117.5</c:v>
                </c:pt>
                <c:pt idx="3">
                  <c:v>-111.6</c:v>
                </c:pt>
                <c:pt idx="4">
                  <c:v>-92.6</c:v>
                </c:pt>
                <c:pt idx="5">
                  <c:v>-87.7</c:v>
                </c:pt>
                <c:pt idx="6">
                  <c:v>-68.900000000000006</c:v>
                </c:pt>
                <c:pt idx="7">
                  <c:v>-71.7</c:v>
                </c:pt>
                <c:pt idx="8">
                  <c:v>-75.8</c:v>
                </c:pt>
                <c:pt idx="9">
                  <c:v>-82.137</c:v>
                </c:pt>
                <c:pt idx="10">
                  <c:v>-74.549000000000007</c:v>
                </c:pt>
                <c:pt idx="11">
                  <c:v>-68.545000000000002</c:v>
                </c:pt>
                <c:pt idx="12">
                  <c:v>-88.126999999999995</c:v>
                </c:pt>
              </c:numCache>
            </c:numRef>
          </c:val>
          <c:smooth val="0"/>
          <c:extLst>
            <c:ext xmlns:c16="http://schemas.microsoft.com/office/drawing/2014/chart" uri="{C3380CC4-5D6E-409C-BE32-E72D297353CC}">
              <c16:uniqueId val="{00000001-1B06-4248-9318-E8D7AF9219F6}"/>
            </c:ext>
          </c:extLst>
        </c:ser>
        <c:ser>
          <c:idx val="2"/>
          <c:order val="2"/>
          <c:tx>
            <c:strRef>
              <c:f>'2- Graph3'!$B$8</c:f>
              <c:strCache>
                <c:ptCount val="1"/>
                <c:pt idx="0">
                  <c:v>Administrations publiques locales</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'2- Graph3'!$C$5:$O$5</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'2- Graph3'!$C$8:$O$8</c:f>
              <c:numCache>
                <c:formatCode>0</c:formatCode>
                <c:ptCount val="13"/>
                <c:pt idx="0">
                  <c:v>-8.1</c:v>
                </c:pt>
                <c:pt idx="1">
                  <c:v>-10</c:v>
                </c:pt>
                <c:pt idx="2">
                  <c:v>-6.3</c:v>
                </c:pt>
                <c:pt idx="3">
                  <c:v>-2</c:v>
                </c:pt>
                <c:pt idx="4">
                  <c:v>-0.8</c:v>
                </c:pt>
                <c:pt idx="5">
                  <c:v>-3.7</c:v>
                </c:pt>
                <c:pt idx="6">
                  <c:v>-8.5</c:v>
                </c:pt>
                <c:pt idx="7">
                  <c:v>-4.8</c:v>
                </c:pt>
                <c:pt idx="8">
                  <c:v>-0.1</c:v>
                </c:pt>
                <c:pt idx="9">
                  <c:v>3.0390000000000001</c:v>
                </c:pt>
                <c:pt idx="10">
                  <c:v>1.639</c:v>
                </c:pt>
                <c:pt idx="11">
                  <c:v>2.7290000000000001</c:v>
                </c:pt>
                <c:pt idx="12">
                  <c:v>-1.0820000000000001</c:v>
                </c:pt>
              </c:numCache>
            </c:numRef>
          </c:val>
          <c:smooth val="0"/>
          <c:extLst>
            <c:ext xmlns:c16="http://schemas.microsoft.com/office/drawing/2014/chart" uri="{C3380CC4-5D6E-409C-BE32-E72D297353CC}">
              <c16:uniqueId val="{00000002-1B06-4248-9318-E8D7AF9219F6}"/>
            </c:ext>
          </c:extLst>
        </c:ser>
        <c:ser>
          <c:idx val="3"/>
          <c:order val="3"/>
          <c:tx>
            <c:strRef>
              <c:f>'2- Graph3'!$B$9</c:f>
              <c:strCache>
                <c:ptCount val="1"/>
                <c:pt idx="0">
                  <c:v>Administrations de sécurité sociale</c:v>
                </c:pt>
              </c:strCache>
            </c:strRef>
          </c:tx>
          <c:spPr>
            <a:ln w="19050" cap="rnd" cmpd="sng" algn="ctr">
              <a:solidFill>
                <a:schemeClr val="accent4">
                  <a:shade val="95000"/>
                  <a:satMod val="105000"/>
                </a:schemeClr>
              </a:solidFill>
              <a:round/>
            </a:ln>
            <a:effectLst/>
          </c:spPr>
          <c:marker>
            <c:symbol val="circle"/>
            <c:size val="17"/>
            <c:spPr>
              <a:solidFill>
                <a:schemeClr val="lt1"/>
              </a:solidFill>
              <a:ln>
                <a:noFill/>
              </a:ln>
              <a:effectLst/>
            </c:spPr>
          </c:marker>
          <c:dLbls>
            <c:dLbl>
              <c:idx val="6"/>
              <c:layout>
                <c:manualLayout>
                  <c:x val="-2.1749829425123525E-2"/>
                  <c:y val="1.62271805273833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06-4248-9318-E8D7AF9219F6}"/>
                </c:ext>
              </c:extLst>
            </c:dLbl>
            <c:dLbl>
              <c:idx val="7"/>
              <c:layout>
                <c:manualLayout>
                  <c:x val="-2.1749829425123525E-2"/>
                  <c:y val="1.35226504394861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06-4248-9318-E8D7AF9219F6}"/>
                </c:ext>
              </c:extLst>
            </c:dLbl>
            <c:dLbl>
              <c:idx val="10"/>
              <c:layout>
                <c:manualLayout>
                  <c:x val="-2.0099822851129288E-2"/>
                  <c:y val="-5.409060175794480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06-4248-9318-E8D7AF9219F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'2- Graph3'!$C$5:$O$5</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'2- Graph3'!$C$9:$O$9</c:f>
              <c:numCache>
                <c:formatCode>0</c:formatCode>
                <c:ptCount val="13"/>
                <c:pt idx="0">
                  <c:v>4.0999999999999996</c:v>
                </c:pt>
                <c:pt idx="1">
                  <c:v>13.9</c:v>
                </c:pt>
                <c:pt idx="2">
                  <c:v>-15.2</c:v>
                </c:pt>
                <c:pt idx="3">
                  <c:v>-23.9</c:v>
                </c:pt>
                <c:pt idx="4">
                  <c:v>-12.7</c:v>
                </c:pt>
                <c:pt idx="5">
                  <c:v>-12.7</c:v>
                </c:pt>
                <c:pt idx="6">
                  <c:v>-9.1</c:v>
                </c:pt>
                <c:pt idx="7">
                  <c:v>-7.4</c:v>
                </c:pt>
                <c:pt idx="8">
                  <c:v>-3.8</c:v>
                </c:pt>
                <c:pt idx="9">
                  <c:v>-2.1629999999999998</c:v>
                </c:pt>
                <c:pt idx="10">
                  <c:v>4.9480000000000004</c:v>
                </c:pt>
                <c:pt idx="11">
                  <c:v>11.721</c:v>
                </c:pt>
                <c:pt idx="12">
                  <c:v>14.504</c:v>
                </c:pt>
              </c:numCache>
            </c:numRef>
          </c:val>
          <c:smooth val="0"/>
          <c:extLst>
            <c:ext xmlns:c16="http://schemas.microsoft.com/office/drawing/2014/chart" uri="{C3380CC4-5D6E-409C-BE32-E72D297353CC}">
              <c16:uniqueId val="{00000003-1B06-4248-9318-E8D7AF9219F6}"/>
            </c:ext>
          </c:extLst>
        </c:ser>
        <c:dLbls>
          <c:dLblPos val="ctr"/>
          <c:showLegendKey val="0"/>
          <c:showVal val="1"/>
          <c:showCatName val="0"/>
          <c:showSerName val="0"/>
          <c:showPercent val="0"/>
          <c:showBubbleSize val="0"/>
        </c:dLbls>
        <c:marker val="1"/>
        <c:smooth val="0"/>
        <c:axId val="1189845615"/>
        <c:axId val="991101343"/>
      </c:lineChart>
      <c:catAx>
        <c:axId val="1189845615"/>
        <c:scaling>
          <c:orientation val="minMax"/>
        </c:scaling>
        <c:delete val="0"/>
        <c:axPos val="b"/>
        <c:numFmt formatCode="General"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fr-FR"/>
          </a:p>
        </c:txPr>
        <c:crossAx val="991101343"/>
        <c:crosses val="autoZero"/>
        <c:auto val="1"/>
        <c:lblAlgn val="ctr"/>
        <c:lblOffset val="100"/>
        <c:noMultiLvlLbl val="0"/>
      </c:catAx>
      <c:valAx>
        <c:axId val="991101343"/>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crossAx val="1189845615"/>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C607550-0597-4D13-BF10-2F1865C750A4}" type="datetimeFigureOut">
              <a:rPr lang="fr-FR" smtClean="0"/>
              <a:t>06/10/2022</a:t>
            </a:fld>
            <a:endParaRPr lang="fr-FR"/>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804C390B-1C47-47F1-8475-9B76440D25AE}" type="slidenum">
              <a:rPr lang="fr-FR" smtClean="0"/>
              <a:t>‹N°›</a:t>
            </a:fld>
            <a:endParaRPr lang="fr-FR"/>
          </a:p>
        </p:txBody>
      </p:sp>
    </p:spTree>
    <p:extLst>
      <p:ext uri="{BB962C8B-B14F-4D97-AF65-F5344CB8AC3E}">
        <p14:creationId xmlns:p14="http://schemas.microsoft.com/office/powerpoint/2010/main" val="298451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rgasociaux.cgt.fr/enjeux/100-sec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orgasociaux.cgt.fr/enjeux/100-sec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rgasociaux.cgt.fr/enjeux/100-sec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rgasociaux.cgt.fr/enjeux/100-sec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rgasociaux.cgt.fr/enjeux/100-sec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29708" y="4748163"/>
            <a:ext cx="5388610" cy="3884861"/>
          </a:xfrm>
        </p:spPr>
        <p:txBody>
          <a:bodyPr/>
          <a:lstStyle/>
          <a:p>
            <a:r>
              <a:rPr lang="fr-FR" dirty="0">
                <a:hlinkClick r:id="rId3"/>
              </a:rPr>
              <a:t>https://orgasociaux.cgt.fr/enjeux/100-secu/</a:t>
            </a:r>
            <a:endParaRPr lang="fr-FR" dirty="0"/>
          </a:p>
          <a:p>
            <a:r>
              <a:rPr lang="fr-FR" dirty="0"/>
              <a:t>p.6 sécu XXI</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4C390B-1C47-47F1-8475-9B76440D25A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841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fr-FR" altLang="fr-FR" dirty="0"/>
              <a:t>Des principes issus d’un compromis politique avec les forces en présences. Dès l’origine du système de sécu des concession sont faites. </a:t>
            </a:r>
          </a:p>
          <a:p>
            <a:pPr eaLnBrk="1" hangingPunct="1">
              <a:spcBef>
                <a:spcPct val="0"/>
              </a:spcBef>
            </a:pPr>
            <a:endParaRPr lang="fr-FR" altLang="fr-FR" dirty="0"/>
          </a:p>
          <a:p>
            <a:pPr eaLnBrk="1" hangingPunct="1">
              <a:spcBef>
                <a:spcPct val="0"/>
              </a:spcBef>
            </a:pPr>
            <a:r>
              <a:rPr lang="fr-FR" altLang="fr-FR" dirty="0"/>
              <a:t>Les prestations ont un caractère </a:t>
            </a:r>
            <a:r>
              <a:rPr lang="fr-FR" altLang="fr-FR" b="1" dirty="0"/>
              <a:t>partiellement non contributif puisque des individus ont des droits sans avoir personnellement contribué en proportion.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Elle repose sur le principe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qui permet de fonder l’idée d’une gestion du système déléguée aux intéressés.  S’il n’existe pas de définition précise de la notion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elle est attachée à l’idée d’une participation directe des ouvriers au financement du système. Il s’agit d’un principe politique fondamental. Il permet de donner à l’ouvrier une légitimité plus forte dans l’attribution d’un droit à prestation ; il vient justifier politiquement une garantie d’accès aux droits sociaux pour ces ouvriers dans une optique de solidarité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Selon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la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comme principe de légitimation des droits sociaux n’a donc aucun lien avec un quelconque principe de distribution des prestations et d’équilibre actuariel, elle doit au contraire permettre aux ouvriers de se délivrer des principes de l’assurance : « </a:t>
            </a:r>
            <a:r>
              <a:rPr lang="fr-FR" sz="1200" i="1" kern="1200" dirty="0">
                <a:solidFill>
                  <a:schemeClr val="tx1"/>
                </a:solidFill>
                <a:effectLst/>
                <a:latin typeface="+mn-lt"/>
                <a:ea typeface="+mn-ea"/>
                <a:cs typeface="+mn-cs"/>
              </a:rPr>
              <a:t>dire que le droit à une prestation sociale est mieux garanti par le versement par les salariés d’une cotisation, ne définit pas, a priori, les règles de socialisation des ressources ainsi collectées. Bien au contraire, la légitimité politique ainsi acquise devait permettre au salariat de s’affranchir de la logique des assurances marchandes et de promouvoir des règles de distribution plus solidaires que celles imposées par la loi du marché. Le système français de protection social porte encore les traces de cette solidarité, certaines prestations bénéficient aux </a:t>
            </a:r>
            <a:r>
              <a:rPr lang="fr-FR" sz="1200" i="1" kern="1200" dirty="0" err="1">
                <a:solidFill>
                  <a:schemeClr val="tx1"/>
                </a:solidFill>
                <a:effectLst/>
                <a:latin typeface="+mn-lt"/>
                <a:ea typeface="+mn-ea"/>
                <a:cs typeface="+mn-cs"/>
              </a:rPr>
              <a:t>ayant-droits</a:t>
            </a:r>
            <a:r>
              <a:rPr lang="fr-FR" sz="1200" i="1" kern="1200" dirty="0">
                <a:solidFill>
                  <a:schemeClr val="tx1"/>
                </a:solidFill>
                <a:effectLst/>
                <a:latin typeface="+mn-lt"/>
                <a:ea typeface="+mn-ea"/>
                <a:cs typeface="+mn-cs"/>
              </a:rPr>
              <a:t> des cotisants, des prestations qualifiées aujourd’hui de non contributives peuvent être interprétées comme une forme de compensation des inégalités engendrées par les rapports sociaux » </a:t>
            </a:r>
            <a:r>
              <a:rPr lang="fr-FR" sz="1200" kern="1200" dirty="0">
                <a:solidFill>
                  <a:schemeClr val="tx1"/>
                </a:solidFill>
                <a:effectLst/>
                <a:latin typeface="+mn-lt"/>
                <a:ea typeface="+mn-ea"/>
                <a:cs typeface="+mn-cs"/>
              </a:rPr>
              <a:t>(p. 6).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b="1" kern="1200" dirty="0">
                <a:solidFill>
                  <a:schemeClr val="tx1"/>
                </a:solidFill>
                <a:effectLst/>
                <a:latin typeface="+mn-lt"/>
                <a:ea typeface="+mn-ea"/>
                <a:cs typeface="+mn-cs"/>
              </a:rPr>
              <a:t>Plafonnement :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Plafond est fixé, puis augmenté de manière irrégulière jusqu’en 1959 où il est indexé sur l’augmentation des salaires. Ce plafond a pour but de permettre aux travailleurs de souscrire à des caisses complémentaires. Le système est ainsi complété dès son origine par des organismes complémentaires – les mutuelles et assurances privées – basés sur le volontariat.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La plupart des cotisations sociales sont « plafonnées », c’est-à-dire qu’elle ne sont calculées que sous la part du salaire brut comprise en dessous d’un certain plafond. En contrepartie, les prestations sociales qui remplacent le salaire (indemnité journalières de congé maladie ou de congé de maternité, retraite de base) ne prennent en compte que la part du salaire comprise sous ce plafond. Ainsi l’essentiel des cotisations de la Sécurité sociale ne sont prélevées que jusqu’au plafond (3 377€ brut mensuel en 2020, soit un peu plus de 2 SMIC). Les plafonds des complémentaires retraites et de l’assurance-chômage sont bien plus élevés (respectivement 4 et 8 plafonds de la Sécurité sociale). Jusqu’aux années 1980, ce système donnait aux cotisations sociales un profil franchement régressif : elles représentaient une part beaucoup plus importante pour les bas salaires que pour les salaires élevés. Dans les années 1980, les cotisations « déplafonnées », et le relèvement des cotisations de complémentaire retraites ont très largement réduit le caractère régressif des cotisations. Surtout, les exonérations de cotisations sociales employeur se sont multipliées sur les salaires moyens et faibles. Aujourd’hui les cotisations sociales sont nettement plus importantes sur les salaires élevés que sur les salaires faibles, sauf sur les salaires extrêmement élevés (les salaires du top 1%).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eaLnBrk="1" hangingPunct="1">
              <a:spcBef>
                <a:spcPct val="0"/>
              </a:spcBef>
            </a:pPr>
            <a:r>
              <a:rPr lang="fr-FR" altLang="fr-FR" b="1" dirty="0"/>
              <a:t>Les cotisations versées au même instant par les actifs:  elles représentent la partie de la richesse qui est socialisée ou mutualisée. </a:t>
            </a:r>
          </a:p>
          <a:p>
            <a:pPr eaLnBrk="1" hangingPunct="1">
              <a:spcBef>
                <a:spcPct val="0"/>
              </a:spcBef>
            </a:pPr>
            <a:endParaRPr lang="fr-FR" altLang="fr-FR" dirty="0"/>
          </a:p>
          <a:p>
            <a:pPr eaLnBrk="1" hangingPunct="1">
              <a:spcBef>
                <a:spcPct val="0"/>
              </a:spcBef>
            </a:pPr>
            <a:r>
              <a:rPr lang="fr-FR" altLang="fr-FR" dirty="0"/>
              <a:t>Ainsi, est assurée une certaine redistribution des revenus à l’échelle de la société, même si elle est assez faible, qui empêche de considérer que les cotisations et, simultanément, les retraites constituent un salaire différé, </a:t>
            </a:r>
            <a:r>
              <a:rPr lang="fr-FR" altLang="fr-FR" b="1" dirty="0"/>
              <a:t>car personne ne récupère sa propre mise</a:t>
            </a:r>
            <a:r>
              <a:rPr lang="fr-FR" altLang="fr-FR" dirty="0"/>
              <a:t>, d’autant et surtout que les pensions sont toujours issues de la production courante et non pas d’une exhumation de la production antérieure que l’on aurait mise de côté.</a:t>
            </a:r>
          </a:p>
          <a:p>
            <a:pPr eaLnBrk="1" hangingPunct="1">
              <a:spcBef>
                <a:spcPct val="0"/>
              </a:spcBef>
            </a:pPr>
            <a:endParaRPr lang="fr-FR" altLang="fr-FR" b="1" dirty="0"/>
          </a:p>
          <a:p>
            <a:pPr eaLnBrk="1" hangingPunct="1">
              <a:spcBef>
                <a:spcPct val="0"/>
              </a:spcBef>
            </a:pPr>
            <a:r>
              <a:rPr lang="fr-FR" altLang="fr-FR" b="1" dirty="0"/>
              <a:t>Le salaire socialisé n’est pas épargné, il est immédiatement distribué, ce sont les prestations sociales. </a:t>
            </a:r>
            <a:r>
              <a:rPr lang="fr-FR" altLang="fr-FR" dirty="0"/>
              <a:t>Ca n’est pas un salaire différé (suggère qu’il s’agirait d’une forme d’épargne, notre quote-part versée dans un pot commun que nous récupèrerions plus tard (logique assurantielle). </a:t>
            </a:r>
          </a:p>
          <a:p>
            <a:pPr eaLnBrk="1" hangingPunct="1">
              <a:spcBef>
                <a:spcPct val="0"/>
              </a:spcBef>
            </a:pPr>
            <a:endParaRPr lang="fr-FR" altLang="fr-FR" dirty="0"/>
          </a:p>
          <a:p>
            <a:pPr eaLnBrk="1" hangingPunct="1">
              <a:spcBef>
                <a:spcPct val="0"/>
              </a:spcBef>
            </a:pPr>
            <a:r>
              <a:rPr lang="fr-FR" altLang="fr-FR" dirty="0"/>
              <a:t>L’éventuel élargissement de l’assiette des cotisations est aujourd’hui mieux accepté qu’autrefois dans certains syndicats, dès l’instant que la cotisation est comprise comme une socialisation d’une partie de la richesse produite et non pas seulement comme une socialisation d’une partie de la masse salariale. Mais il subsiste un non-dit chez les adversaires de l’élargissement de l’assiette : une réticence à sortir d’une forte </a:t>
            </a:r>
            <a:r>
              <a:rPr lang="fr-FR" altLang="fr-FR" dirty="0" err="1"/>
              <a:t>contributivité</a:t>
            </a:r>
            <a:r>
              <a:rPr lang="fr-FR" altLang="fr-FR" dirty="0"/>
              <a:t> des prestations. </a:t>
            </a:r>
          </a:p>
          <a:p>
            <a:pPr eaLnBrk="1" hangingPunct="1">
              <a:spcBef>
                <a:spcPct val="0"/>
              </a:spcBef>
            </a:pPr>
            <a:r>
              <a:rPr lang="fr-FR" altLang="fr-FR" dirty="0"/>
              <a:t>Ce qui fonde, dans le système français de financement de la protection sociale, la différence entre la cotisation et l’impôt, c’est que la première est considérée comme « contributive », c’est-à-dire qu’elle ouvre, selon une logique assurancielle, des droits à prestations (ainsi, droit à la retraite, droit à l’assurance maladie, droit à l’assurance chômage), en principe proportionnels, tandis que l’impôt n’ouvre pas de tels droits. Mais il s’agit là largement d’une argutie, pour plusieurs raisons. </a:t>
            </a:r>
          </a:p>
          <a:p>
            <a:pPr eaLnBrk="1" hangingPunct="1">
              <a:spcBef>
                <a:spcPct val="0"/>
              </a:spcBef>
            </a:pPr>
            <a:r>
              <a:rPr lang="fr-FR" altLang="fr-FR" dirty="0"/>
              <a:t>            D’abord, certaines cotisations ouvrent des droits qui leur sont proportionnels ou quasi-proportionnels : par exemple, la retraite. Les femmes en savent quelque chose, dont les pensions sont en moyenne de 39 % inférieures à celles des hommes. Mais, même les pensions de retraite sont pour une part non contributives, notamment à travers les pensions de réversion au conjoint survivant. D’autres cotisations ouvrent des droits totalement détachés du montant des cotisations : par exemple, les prestations santé ne dépendent pas du montant des cotisations de l’assuré, et ses enfants en bénéficient, quel que soit le montant de ses cotisations. </a:t>
            </a:r>
          </a:p>
          <a:p>
            <a:pPr eaLnBrk="1" hangingPunct="1">
              <a:spcBef>
                <a:spcPct val="0"/>
              </a:spcBef>
            </a:pPr>
            <a:r>
              <a:rPr lang="fr-FR" altLang="fr-FR" dirty="0"/>
              <a:t>            Ensuite, la notion de </a:t>
            </a:r>
            <a:r>
              <a:rPr lang="fr-FR" altLang="fr-FR" dirty="0" err="1"/>
              <a:t>contributivité</a:t>
            </a:r>
            <a:r>
              <a:rPr lang="fr-FR" altLang="fr-FR" dirty="0"/>
              <a:t> serait mieux employée si elle portait sur la relation entre la cotisation et le salaire : plus le salaire est élevé, plus la cotisation est élevée avec un taux identique. Mais, pas de chance, il existe un « plafond » dit de la Sécurité sociale qui introduit une dégressivité dans la « </a:t>
            </a:r>
            <a:r>
              <a:rPr lang="fr-FR" altLang="fr-FR" dirty="0" err="1"/>
              <a:t>contributivité</a:t>
            </a:r>
            <a:r>
              <a:rPr lang="fr-FR" altLang="fr-FR" dirty="0"/>
              <a:t> ». </a:t>
            </a:r>
          </a:p>
          <a:p>
            <a:pPr eaLnBrk="1" hangingPunct="1">
              <a:spcBef>
                <a:spcPct val="0"/>
              </a:spcBef>
            </a:pPr>
            <a:r>
              <a:rPr lang="fr-FR" altLang="fr-FR" dirty="0"/>
              <a:t>            Enfin, au fur et à mesure que les droits sociaux tendent à devenir universels et non plus attachés seulement au statut de salarié, la protection sociale perd une partie de son caractère assuranciel pour contribuer à la redistribution des revenus. Donc la distinction originelle entre impôt et cotisation s’efface partiellement. Faut-il le regretter ? Oui, si c’est l’occasion pour les réformateurs néolibéraux de laminer un peu plus l’institution de la Sécurité sociale. Non, si les travailleurs et les citoyens exercent leur vigilance et leur contrôle. Autrement dit, ce n’est pas le canal par lequel passent les prélèvements obligatoires pour payer services publics et protection sociale qui fait la socialisation de la valeur ajoutée, ce sont, d’une part, la répartition du paiement des services publics et de la protection sociale entre les catégories sociales, et, d’autre part, la destination des sommes mutualisées.</a:t>
            </a:r>
          </a:p>
          <a:p>
            <a:pPr eaLnBrk="1" hangingPunct="1">
              <a:spcBef>
                <a:spcPct val="0"/>
              </a:spcBef>
            </a:pPr>
            <a:r>
              <a:rPr lang="fr-FR" altLang="fr-FR" dirty="0"/>
              <a:t> </a:t>
            </a:r>
          </a:p>
          <a:p>
            <a:pPr eaLnBrk="1" hangingPunct="1">
              <a:spcBef>
                <a:spcPct val="0"/>
              </a:spcBef>
            </a:pPr>
            <a:r>
              <a:rPr lang="fr-FR" altLang="fr-FR" dirty="0"/>
              <a:t>            En conclusion, il n’y a pas d’automaticité entre l’institution d’un système de sécurité sociale et son mode de financement. À chacun des stades de la production et de la répartition de la valeur ajoutée, c’est le rapport des forces qui joue.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04C390B-1C47-47F1-8475-9B76440D25AE}" type="slidenum">
              <a:rPr lang="fr-FR" smtClean="0"/>
              <a:t>13</a:t>
            </a:fld>
            <a:endParaRPr lang="fr-FR"/>
          </a:p>
        </p:txBody>
      </p:sp>
    </p:spTree>
    <p:extLst>
      <p:ext uri="{BB962C8B-B14F-4D97-AF65-F5344CB8AC3E}">
        <p14:creationId xmlns:p14="http://schemas.microsoft.com/office/powerpoint/2010/main" val="551481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fr-FR" altLang="fr-FR" dirty="0"/>
              <a:t>Des principes issus d’un compromis politique avec les forces en présences. Dès l’origine du système de sécu des concession sont faites. </a:t>
            </a:r>
          </a:p>
          <a:p>
            <a:pPr eaLnBrk="1" hangingPunct="1">
              <a:spcBef>
                <a:spcPct val="0"/>
              </a:spcBef>
            </a:pPr>
            <a:endParaRPr lang="fr-FR" altLang="fr-FR" dirty="0"/>
          </a:p>
          <a:p>
            <a:pPr eaLnBrk="1" hangingPunct="1">
              <a:spcBef>
                <a:spcPct val="0"/>
              </a:spcBef>
            </a:pPr>
            <a:r>
              <a:rPr lang="fr-FR" altLang="fr-FR" dirty="0"/>
              <a:t>Les prestations ont un caractère </a:t>
            </a:r>
            <a:r>
              <a:rPr lang="fr-FR" altLang="fr-FR" b="1" dirty="0"/>
              <a:t>partiellement non contributif puisque des individus ont des droits sans avoir personnellement contribué en proportion.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Elle repose sur le principe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qui permet de fonder l’idée d’une gestion du système déléguée aux intéressés.  S’il n’existe pas de définition précise de la notion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elle est attachée à l’idée d’une participation directe des ouvriers au financement du système. Il s’agit d’un principe politique fondamental. Il permet de donner à l’ouvrier une légitimité plus forte dans l’attribution d’un droit à prestation ; il vient justifier politiquement une garantie d’accès aux droits sociaux pour ces ouvriers dans une optique de solidarité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Selon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la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comme principe de légitimation des droits sociaux n’a donc aucun lien avec un quelconque principe de distribution des prestations et d’équilibre actuariel, elle doit au contraire permettre aux ouvriers de se délivrer des principes de l’assurance : « </a:t>
            </a:r>
            <a:r>
              <a:rPr lang="fr-FR" sz="1200" i="1" kern="1200" dirty="0">
                <a:solidFill>
                  <a:schemeClr val="tx1"/>
                </a:solidFill>
                <a:effectLst/>
                <a:latin typeface="+mn-lt"/>
                <a:ea typeface="+mn-ea"/>
                <a:cs typeface="+mn-cs"/>
              </a:rPr>
              <a:t>dire que le droit à une prestation sociale est mieux garanti par le versement par les salariés d’une cotisation, ne définit pas, a priori, les règles de socialisation des ressources ainsi collectées. Bien au contraire, la légitimité politique ainsi acquise devait permettre au salariat de s’affranchir de la logique des assurances marchandes et de promouvoir des règles de distribution plus solidaires que celles imposées par la loi du marché. Le système français de protection social porte encore les traces de cette solidarité, certaines prestations bénéficient aux </a:t>
            </a:r>
            <a:r>
              <a:rPr lang="fr-FR" sz="1200" i="1" kern="1200" dirty="0" err="1">
                <a:solidFill>
                  <a:schemeClr val="tx1"/>
                </a:solidFill>
                <a:effectLst/>
                <a:latin typeface="+mn-lt"/>
                <a:ea typeface="+mn-ea"/>
                <a:cs typeface="+mn-cs"/>
              </a:rPr>
              <a:t>ayant-droits</a:t>
            </a:r>
            <a:r>
              <a:rPr lang="fr-FR" sz="1200" i="1" kern="1200" dirty="0">
                <a:solidFill>
                  <a:schemeClr val="tx1"/>
                </a:solidFill>
                <a:effectLst/>
                <a:latin typeface="+mn-lt"/>
                <a:ea typeface="+mn-ea"/>
                <a:cs typeface="+mn-cs"/>
              </a:rPr>
              <a:t> des cotisants, des prestations qualifiées aujourd’hui de non contributives peuvent être interprétées comme une forme de compensation des inégalités engendrées par les rapports sociaux » </a:t>
            </a:r>
            <a:r>
              <a:rPr lang="fr-FR" sz="1200" kern="1200" dirty="0">
                <a:solidFill>
                  <a:schemeClr val="tx1"/>
                </a:solidFill>
                <a:effectLst/>
                <a:latin typeface="+mn-lt"/>
                <a:ea typeface="+mn-ea"/>
                <a:cs typeface="+mn-cs"/>
              </a:rPr>
              <a:t>(p. 6).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b="1" kern="1200" dirty="0">
                <a:solidFill>
                  <a:schemeClr val="tx1"/>
                </a:solidFill>
                <a:effectLst/>
                <a:latin typeface="+mn-lt"/>
                <a:ea typeface="+mn-ea"/>
                <a:cs typeface="+mn-cs"/>
              </a:rPr>
              <a:t>Plafonnement :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Plafond est fixé, puis augmenté de manière irrégulière jusqu’en 1959 où il est indexé sur l’augmentation des salaires. Ce plafond a pour but de permettre aux travailleurs de souscrire à des caisses complémentaires. Le système est ainsi complété dès son origine par des organismes complémentaires – les mutuelles et assurances privées – basés sur le volontariat.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La plupart des cotisations sociales sont « plafonnées », c’est-à-dire qu’elle ne sont calculées que sous la part du salaire brut comprise en dessous d’un certain plafond. En contrepartie, les prestations sociales qui remplacent le salaire (indemnité journalières de congé maladie ou de congé de maternité, retraite de base) ne prennent en compte que la part du salaire comprise sous ce plafond. Ainsi l’essentiel des cotisations de la Sécurité sociale ne sont prélevées que jusqu’au plafond (3 377€ brut mensuel en 2020, soit un peu plus de 2 SMIC). Les plafonds des complémentaires retraites et de l’assurance-chômage sont bien plus élevés (respectivement 4 et 8 plafonds de la Sécurité sociale). Jusqu’aux années 1980, ce système donnait aux cotisations sociales un profil franchement régressif : elles représentaient une part beaucoup plus importante pour les bas salaires que pour les salaires élevés. Dans les années 1980, les cotisations « déplafonnées », et le relèvement des cotisations de complémentaire retraites ont très largement réduit le caractère régressif des cotisations. Surtout, les exonérations de cotisations sociales employeur se sont multipliées sur les salaires moyens et faibles. Aujourd’hui les cotisations sociales sont nettement plus importantes sur les salaires élevés que sur les salaires faibles, sauf sur les salaires extrêmement élevés (les salaires du top 1%).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eaLnBrk="1" hangingPunct="1">
              <a:spcBef>
                <a:spcPct val="0"/>
              </a:spcBef>
            </a:pPr>
            <a:r>
              <a:rPr lang="fr-FR" altLang="fr-FR" b="1" dirty="0"/>
              <a:t>Les cotisations versées au même instant par les actifs:  elles représentent la partie de la richesse qui est socialisée ou mutualisée. </a:t>
            </a:r>
          </a:p>
          <a:p>
            <a:pPr eaLnBrk="1" hangingPunct="1">
              <a:spcBef>
                <a:spcPct val="0"/>
              </a:spcBef>
            </a:pPr>
            <a:endParaRPr lang="fr-FR" altLang="fr-FR" dirty="0"/>
          </a:p>
          <a:p>
            <a:pPr eaLnBrk="1" hangingPunct="1">
              <a:spcBef>
                <a:spcPct val="0"/>
              </a:spcBef>
            </a:pPr>
            <a:r>
              <a:rPr lang="fr-FR" altLang="fr-FR" dirty="0"/>
              <a:t>Ainsi, est assurée une certaine redistribution des revenus à l’échelle de la société, même si elle est assez faible, qui empêche de considérer que les cotisations et, simultanément, les retraites constituent un salaire différé, </a:t>
            </a:r>
            <a:r>
              <a:rPr lang="fr-FR" altLang="fr-FR" b="1" dirty="0"/>
              <a:t>car personne ne récupère sa propre mise</a:t>
            </a:r>
            <a:r>
              <a:rPr lang="fr-FR" altLang="fr-FR" dirty="0"/>
              <a:t>, d’autant et surtout que les pensions sont toujours issues de la production courante et non pas d’une exhumation de la production antérieure que l’on aurait mise de côté.</a:t>
            </a:r>
          </a:p>
          <a:p>
            <a:pPr eaLnBrk="1" hangingPunct="1">
              <a:spcBef>
                <a:spcPct val="0"/>
              </a:spcBef>
            </a:pPr>
            <a:endParaRPr lang="fr-FR" altLang="fr-FR" b="1" dirty="0"/>
          </a:p>
          <a:p>
            <a:pPr eaLnBrk="1" hangingPunct="1">
              <a:spcBef>
                <a:spcPct val="0"/>
              </a:spcBef>
            </a:pPr>
            <a:r>
              <a:rPr lang="fr-FR" altLang="fr-FR" b="1" dirty="0"/>
              <a:t>Le salaire socialisé n’est pas épargné, il est immédiatement distribué, ce sont les prestations sociales. </a:t>
            </a:r>
            <a:r>
              <a:rPr lang="fr-FR" altLang="fr-FR" dirty="0"/>
              <a:t>Ca n’est pas un salaire différé (suggère qu’il s’agirait d’une forme d’épargne, notre quote-part versée dans un pot commun que nous récupèrerions plus tard (logique assurantielle). </a:t>
            </a:r>
          </a:p>
          <a:p>
            <a:pPr eaLnBrk="1" hangingPunct="1">
              <a:spcBef>
                <a:spcPct val="0"/>
              </a:spcBef>
            </a:pPr>
            <a:endParaRPr lang="fr-FR" altLang="fr-FR" dirty="0"/>
          </a:p>
          <a:p>
            <a:pPr eaLnBrk="1" hangingPunct="1">
              <a:spcBef>
                <a:spcPct val="0"/>
              </a:spcBef>
            </a:pPr>
            <a:r>
              <a:rPr lang="fr-FR" altLang="fr-FR" dirty="0"/>
              <a:t>L’éventuel élargissement de l’assiette des cotisations est aujourd’hui mieux accepté qu’autrefois dans certains syndicats, dès l’instant que la cotisation est comprise comme une socialisation d’une partie de la richesse produite et non pas seulement comme une socialisation d’une partie de la masse salariale. Mais il subsiste un non-dit chez les adversaires de l’élargissement de l’assiette : une réticence à sortir d’une forte </a:t>
            </a:r>
            <a:r>
              <a:rPr lang="fr-FR" altLang="fr-FR" dirty="0" err="1"/>
              <a:t>contributivité</a:t>
            </a:r>
            <a:r>
              <a:rPr lang="fr-FR" altLang="fr-FR" dirty="0"/>
              <a:t> des prestations. </a:t>
            </a:r>
          </a:p>
          <a:p>
            <a:pPr eaLnBrk="1" hangingPunct="1">
              <a:spcBef>
                <a:spcPct val="0"/>
              </a:spcBef>
            </a:pPr>
            <a:r>
              <a:rPr lang="fr-FR" altLang="fr-FR" dirty="0"/>
              <a:t>Ce qui fonde, dans le système français de financement de la protection sociale, la différence entre la cotisation et l’impôt, c’est que la première est considérée comme « contributive », c’est-à-dire qu’elle ouvre, selon une logique assurancielle, des droits à prestations (ainsi, droit à la retraite, droit à l’assurance maladie, droit à l’assurance chômage), en principe proportionnels, tandis que l’impôt n’ouvre pas de tels droits. Mais il s’agit là largement d’une argutie, pour plusieurs raisons. </a:t>
            </a:r>
          </a:p>
          <a:p>
            <a:pPr eaLnBrk="1" hangingPunct="1">
              <a:spcBef>
                <a:spcPct val="0"/>
              </a:spcBef>
            </a:pPr>
            <a:r>
              <a:rPr lang="fr-FR" altLang="fr-FR" dirty="0"/>
              <a:t>            D’abord, certaines cotisations ouvrent des droits qui leur sont proportionnels ou quasi-proportionnels : par exemple, la retraite. Les femmes en savent quelque chose, dont les pensions sont en moyenne de 39 % inférieures à celles des hommes. Mais, même les pensions de retraite sont pour une part non contributives, notamment à travers les pensions de réversion au conjoint survivant. D’autres cotisations ouvrent des droits totalement détachés du montant des cotisations : par exemple, les prestations santé ne dépendent pas du montant des cotisations de l’assuré, et ses enfants en bénéficient, quel que soit le montant de ses cotisations. </a:t>
            </a:r>
          </a:p>
          <a:p>
            <a:pPr eaLnBrk="1" hangingPunct="1">
              <a:spcBef>
                <a:spcPct val="0"/>
              </a:spcBef>
            </a:pPr>
            <a:r>
              <a:rPr lang="fr-FR" altLang="fr-FR" dirty="0"/>
              <a:t>            Ensuite, la notion de </a:t>
            </a:r>
            <a:r>
              <a:rPr lang="fr-FR" altLang="fr-FR" dirty="0" err="1"/>
              <a:t>contributivité</a:t>
            </a:r>
            <a:r>
              <a:rPr lang="fr-FR" altLang="fr-FR" dirty="0"/>
              <a:t> serait mieux employée si elle portait sur la relation entre la cotisation et le salaire : plus le salaire est élevé, plus la cotisation est élevée avec un taux identique. Mais, pas de chance, il existe un « plafond » dit de la Sécurité sociale qui introduit une dégressivité dans la « </a:t>
            </a:r>
            <a:r>
              <a:rPr lang="fr-FR" altLang="fr-FR" dirty="0" err="1"/>
              <a:t>contributivité</a:t>
            </a:r>
            <a:r>
              <a:rPr lang="fr-FR" altLang="fr-FR" dirty="0"/>
              <a:t> ». </a:t>
            </a:r>
          </a:p>
          <a:p>
            <a:pPr eaLnBrk="1" hangingPunct="1">
              <a:spcBef>
                <a:spcPct val="0"/>
              </a:spcBef>
            </a:pPr>
            <a:r>
              <a:rPr lang="fr-FR" altLang="fr-FR" dirty="0"/>
              <a:t>            Enfin, au fur et à mesure que les droits sociaux tendent à devenir universels et non plus attachés seulement au statut de salarié, la protection sociale perd une partie de son caractère assuranciel pour contribuer à la redistribution des revenus. Donc la distinction originelle entre impôt et cotisation s’efface partiellement. Faut-il le regretter ? Oui, si c’est l’occasion pour les réformateurs néolibéraux de laminer un peu plus l’institution de la Sécurité sociale. Non, si les travailleurs et les citoyens exercent leur vigilance et leur contrôle. Autrement dit, ce n’est pas le canal par lequel passent les prélèvements obligatoires pour payer services publics et protection sociale qui fait la socialisation de la valeur ajoutée, ce sont, d’une part, la répartition du paiement des services publics et de la protection sociale entre les catégories sociales, et, d’autre part, la destination des sommes mutualisées.</a:t>
            </a:r>
          </a:p>
          <a:p>
            <a:pPr eaLnBrk="1" hangingPunct="1">
              <a:spcBef>
                <a:spcPct val="0"/>
              </a:spcBef>
            </a:pPr>
            <a:r>
              <a:rPr lang="fr-FR" altLang="fr-FR" dirty="0"/>
              <a:t> </a:t>
            </a:r>
          </a:p>
          <a:p>
            <a:pPr eaLnBrk="1" hangingPunct="1">
              <a:spcBef>
                <a:spcPct val="0"/>
              </a:spcBef>
            </a:pPr>
            <a:r>
              <a:rPr lang="fr-FR" altLang="fr-FR" dirty="0"/>
              <a:t>            En conclusion, il n’y a pas d’automaticité entre l’institution d’un système de sécurité sociale et son mode de financement. À chacun des stades de la production et de la répartition de la valeur ajoutée, c’est le rapport des forces qui joue.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04C390B-1C47-47F1-8475-9B76440D25AE}" type="slidenum">
              <a:rPr lang="fr-FR" smtClean="0"/>
              <a:t>14</a:t>
            </a:fld>
            <a:endParaRPr lang="fr-FR"/>
          </a:p>
        </p:txBody>
      </p:sp>
    </p:spTree>
    <p:extLst>
      <p:ext uri="{BB962C8B-B14F-4D97-AF65-F5344CB8AC3E}">
        <p14:creationId xmlns:p14="http://schemas.microsoft.com/office/powerpoint/2010/main" val="213845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29708" y="4748163"/>
            <a:ext cx="5388610" cy="3884861"/>
          </a:xfrm>
        </p:spPr>
        <p:txBody>
          <a:bodyPr/>
          <a:lstStyle/>
          <a:p>
            <a:r>
              <a:rPr lang="fr-FR" dirty="0">
                <a:hlinkClick r:id="rId3"/>
              </a:rPr>
              <a:t>https://orgasociaux.cgt.fr/enjeux/100-secu/</a:t>
            </a:r>
            <a:endParaRPr lang="fr-FR" dirty="0"/>
          </a:p>
          <a:p>
            <a:r>
              <a:rPr lang="fr-FR" dirty="0"/>
              <a:t>p.6 sécu XXI</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4C390B-1C47-47F1-8475-9B76440D25A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608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29708" y="4748163"/>
            <a:ext cx="5388610" cy="3884861"/>
          </a:xfrm>
        </p:spPr>
        <p:txBody>
          <a:bodyPr/>
          <a:lstStyle/>
          <a:p>
            <a:r>
              <a:rPr lang="fr-FR" dirty="0">
                <a:hlinkClick r:id="rId3"/>
              </a:rPr>
              <a:t>https://orgasociaux.cgt.fr/enjeux/100-secu/</a:t>
            </a:r>
            <a:endParaRPr lang="fr-FR" dirty="0"/>
          </a:p>
          <a:p>
            <a:r>
              <a:rPr lang="fr-FR" dirty="0"/>
              <a:t>p.6 sécu XXI</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4C390B-1C47-47F1-8475-9B76440D25A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46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29708" y="4748163"/>
            <a:ext cx="5388610" cy="3884861"/>
          </a:xfrm>
        </p:spPr>
        <p:txBody>
          <a:bodyPr/>
          <a:lstStyle/>
          <a:p>
            <a:r>
              <a:rPr lang="fr-FR" dirty="0">
                <a:hlinkClick r:id="rId3"/>
              </a:rPr>
              <a:t>https://orgasociaux.cgt.fr/enjeux/100-secu/</a:t>
            </a:r>
            <a:endParaRPr lang="fr-FR" dirty="0"/>
          </a:p>
          <a:p>
            <a:r>
              <a:rPr lang="fr-FR" dirty="0"/>
              <a:t>p.6 sécu XXI</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4C390B-1C47-47F1-8475-9B76440D25A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671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29708" y="4748163"/>
            <a:ext cx="5388610" cy="3884861"/>
          </a:xfrm>
        </p:spPr>
        <p:txBody>
          <a:bodyPr/>
          <a:lstStyle/>
          <a:p>
            <a:r>
              <a:rPr lang="fr-FR" dirty="0"/>
              <a:t>La sécurité sociale c’est l’institution de la solidarité:</a:t>
            </a:r>
          </a:p>
          <a:p>
            <a:r>
              <a:rPr lang="fr-FR" dirty="0"/>
              <a:t>…. </a:t>
            </a:r>
          </a:p>
          <a:p>
            <a:r>
              <a:rPr lang="fr-FR" dirty="0"/>
              <a:t>grâce à trois principes fondamentaux :</a:t>
            </a:r>
          </a:p>
          <a:p>
            <a:r>
              <a:rPr lang="fr-FR" dirty="0"/>
              <a:t>….</a:t>
            </a:r>
          </a:p>
          <a:p>
            <a:r>
              <a:rPr lang="fr-FR" dirty="0"/>
              <a:t>au service d’un changement de société :</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4C390B-1C47-47F1-8475-9B76440D25A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368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729708" y="4748163"/>
            <a:ext cx="5388610" cy="3884861"/>
          </a:xfrm>
        </p:spPr>
        <p:txBody>
          <a:bodyPr/>
          <a:lstStyle/>
          <a:p>
            <a:r>
              <a:rPr lang="fr-FR" dirty="0">
                <a:hlinkClick r:id="rId3"/>
              </a:rPr>
              <a:t>https://orgasociaux.cgt.fr/enjeux/100-secu/</a:t>
            </a:r>
            <a:endParaRPr lang="fr-FR" dirty="0"/>
          </a:p>
          <a:p>
            <a:r>
              <a:rPr lang="fr-FR" dirty="0"/>
              <a:t>p.6 sécu XXI</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4C390B-1C47-47F1-8475-9B76440D25A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778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fr-FR" altLang="fr-FR" dirty="0"/>
              <a:t>Des principes issus d’un compromis politique avec les forces en présences. Dès l’origine du système de sécu des concession sont faites. </a:t>
            </a:r>
          </a:p>
          <a:p>
            <a:pPr eaLnBrk="1" hangingPunct="1">
              <a:spcBef>
                <a:spcPct val="0"/>
              </a:spcBef>
            </a:pPr>
            <a:endParaRPr lang="fr-FR" altLang="fr-FR" dirty="0"/>
          </a:p>
          <a:p>
            <a:pPr eaLnBrk="1" hangingPunct="1">
              <a:spcBef>
                <a:spcPct val="0"/>
              </a:spcBef>
            </a:pPr>
            <a:r>
              <a:rPr lang="fr-FR" altLang="fr-FR" dirty="0"/>
              <a:t>Les prestations ont un caractère </a:t>
            </a:r>
            <a:r>
              <a:rPr lang="fr-FR" altLang="fr-FR" b="1" dirty="0"/>
              <a:t>partiellement non contributif puisque des individus ont des droits sans avoir personnellement contribué en proportion.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Elle repose sur le principe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qui permet de fonder l’idée d’une gestion du système déléguée aux intéressés.  S’il n’existe pas de définition précise de la notion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elle est attachée à l’idée d’une participation directe des ouvriers au financement du système. Il s’agit d’un principe politique fondamental. Il permet de donner à l’ouvrier une légitimité plus forte dans l’attribution d’un droit à prestation ; il vient justifier politiquement une garantie d’accès aux droits sociaux pour ces ouvriers dans une optique de solidarité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Selon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la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comme principe de légitimation des droits sociaux n’a donc aucun lien avec un quelconque principe de distribution des prestations et d’équilibre actuariel, elle doit au contraire permettre aux ouvriers de se délivrer des principes de l’assurance : « </a:t>
            </a:r>
            <a:r>
              <a:rPr lang="fr-FR" sz="1200" i="1" kern="1200" dirty="0">
                <a:solidFill>
                  <a:schemeClr val="tx1"/>
                </a:solidFill>
                <a:effectLst/>
                <a:latin typeface="+mn-lt"/>
                <a:ea typeface="+mn-ea"/>
                <a:cs typeface="+mn-cs"/>
              </a:rPr>
              <a:t>dire que le droit à une prestation sociale est mieux garanti par le versement par les salariés d’une cotisation, ne définit pas, a priori, les règles de socialisation des ressources ainsi collectées. Bien au contraire, la légitimité politique ainsi acquise devait permettre au salariat de s’affranchir de la logique des assurances marchandes et de promouvoir des règles de distribution plus solidaires que celles imposées par la loi du marché. Le système français de protection social porte encore les traces de cette solidarité, certaines prestations bénéficient aux </a:t>
            </a:r>
            <a:r>
              <a:rPr lang="fr-FR" sz="1200" i="1" kern="1200" dirty="0" err="1">
                <a:solidFill>
                  <a:schemeClr val="tx1"/>
                </a:solidFill>
                <a:effectLst/>
                <a:latin typeface="+mn-lt"/>
                <a:ea typeface="+mn-ea"/>
                <a:cs typeface="+mn-cs"/>
              </a:rPr>
              <a:t>ayant-droits</a:t>
            </a:r>
            <a:r>
              <a:rPr lang="fr-FR" sz="1200" i="1" kern="1200" dirty="0">
                <a:solidFill>
                  <a:schemeClr val="tx1"/>
                </a:solidFill>
                <a:effectLst/>
                <a:latin typeface="+mn-lt"/>
                <a:ea typeface="+mn-ea"/>
                <a:cs typeface="+mn-cs"/>
              </a:rPr>
              <a:t> des cotisants, des prestations qualifiées aujourd’hui de non contributives peuvent être interprétées comme une forme de compensation des inégalités engendrées par les rapports sociaux » </a:t>
            </a:r>
            <a:r>
              <a:rPr lang="fr-FR" sz="1200" kern="1200" dirty="0">
                <a:solidFill>
                  <a:schemeClr val="tx1"/>
                </a:solidFill>
                <a:effectLst/>
                <a:latin typeface="+mn-lt"/>
                <a:ea typeface="+mn-ea"/>
                <a:cs typeface="+mn-cs"/>
              </a:rPr>
              <a:t>(p. 6).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b="1" kern="1200" dirty="0">
                <a:solidFill>
                  <a:schemeClr val="tx1"/>
                </a:solidFill>
                <a:effectLst/>
                <a:latin typeface="+mn-lt"/>
                <a:ea typeface="+mn-ea"/>
                <a:cs typeface="+mn-cs"/>
              </a:rPr>
              <a:t>Plafonnement :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Plafond est fixé, puis augmenté de manière irrégulière jusqu’en 1959 où il est indexé sur l’augmentation des salaires. Ce plafond a pour but de permettre aux travailleurs de souscrire à des caisses complémentaires. Le système est ainsi complété dès son origine par des organismes complémentaires – les mutuelles et assurances privées – basés sur le volontariat.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La plupart des cotisations sociales sont « plafonnées », c’est-à-dire qu’elle ne sont calculées que sous la part du salaire brut comprise en dessous d’un certain plafond. En contrepartie, les prestations sociales qui remplacent le salaire (indemnité journalières de congé maladie ou de congé de maternité, retraite de base) ne prennent en compte que la part du salaire comprise sous ce plafond. Ainsi l’essentiel des cotisations de la Sécurité sociale ne sont prélevées que jusqu’au plafond (3 377€ brut mensuel en 2020, soit un peu plus de 2 SMIC). Les plafonds des complémentaires retraites et de l’assurance-chômage sont bien plus élevés (respectivement 4 et 8 plafonds de la Sécurité sociale). Jusqu’aux années 1980, ce système donnait aux cotisations sociales un profil franchement régressif : elles représentaient une part beaucoup plus importante pour les bas salaires que pour les salaires élevés. Dans les années 1980, les cotisations « déplafonnées », et le relèvement des cotisations de complémentaire retraites ont très largement réduit le caractère régressif des cotisations. Surtout, les exonérations de cotisations sociales employeur se sont multipliées sur les salaires moyens et faibles. Aujourd’hui les cotisations sociales sont nettement plus importantes sur les salaires élevés que sur les salaires faibles, sauf sur les salaires extrêmement élevés (les salaires du top 1%).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eaLnBrk="1" hangingPunct="1">
              <a:spcBef>
                <a:spcPct val="0"/>
              </a:spcBef>
            </a:pPr>
            <a:r>
              <a:rPr lang="fr-FR" altLang="fr-FR" b="1" dirty="0"/>
              <a:t>Les cotisations versées au même instant par les actifs:  elles représentent la partie de la richesse qui est socialisée ou mutualisée. </a:t>
            </a:r>
          </a:p>
          <a:p>
            <a:pPr eaLnBrk="1" hangingPunct="1">
              <a:spcBef>
                <a:spcPct val="0"/>
              </a:spcBef>
            </a:pPr>
            <a:endParaRPr lang="fr-FR" altLang="fr-FR" dirty="0"/>
          </a:p>
          <a:p>
            <a:pPr eaLnBrk="1" hangingPunct="1">
              <a:spcBef>
                <a:spcPct val="0"/>
              </a:spcBef>
            </a:pPr>
            <a:r>
              <a:rPr lang="fr-FR" altLang="fr-FR" dirty="0"/>
              <a:t>Ainsi, est assurée une certaine redistribution des revenus à l’échelle de la société, même si elle est assez faible, qui empêche de considérer que les cotisations et, simultanément, les retraites constituent un salaire différé, </a:t>
            </a:r>
            <a:r>
              <a:rPr lang="fr-FR" altLang="fr-FR" b="1" dirty="0"/>
              <a:t>car personne ne récupère sa propre mise</a:t>
            </a:r>
            <a:r>
              <a:rPr lang="fr-FR" altLang="fr-FR" dirty="0"/>
              <a:t>, d’autant et surtout que les pensions sont toujours issues de la production courante et non pas d’une exhumation de la production antérieure que l’on aurait mise de côté.</a:t>
            </a:r>
          </a:p>
          <a:p>
            <a:pPr eaLnBrk="1" hangingPunct="1">
              <a:spcBef>
                <a:spcPct val="0"/>
              </a:spcBef>
            </a:pPr>
            <a:endParaRPr lang="fr-FR" altLang="fr-FR" b="1" dirty="0"/>
          </a:p>
          <a:p>
            <a:pPr eaLnBrk="1" hangingPunct="1">
              <a:spcBef>
                <a:spcPct val="0"/>
              </a:spcBef>
            </a:pPr>
            <a:r>
              <a:rPr lang="fr-FR" altLang="fr-FR" b="1" dirty="0"/>
              <a:t>Le salaire socialisé n’est pas épargné, il est immédiatement distribué, ce sont les prestations sociales. </a:t>
            </a:r>
            <a:r>
              <a:rPr lang="fr-FR" altLang="fr-FR" dirty="0"/>
              <a:t>Ca n’est pas un salaire différé (suggère qu’il s’agirait d’une forme d’épargne, notre quote-part versée dans un pot commun que nous récupèrerions plus tard (logique assurantielle). </a:t>
            </a:r>
          </a:p>
          <a:p>
            <a:pPr eaLnBrk="1" hangingPunct="1">
              <a:spcBef>
                <a:spcPct val="0"/>
              </a:spcBef>
            </a:pPr>
            <a:endParaRPr lang="fr-FR" altLang="fr-FR" dirty="0"/>
          </a:p>
          <a:p>
            <a:pPr eaLnBrk="1" hangingPunct="1">
              <a:spcBef>
                <a:spcPct val="0"/>
              </a:spcBef>
            </a:pPr>
            <a:r>
              <a:rPr lang="fr-FR" altLang="fr-FR" dirty="0"/>
              <a:t>L’éventuel élargissement de l’assiette des cotisations est aujourd’hui mieux accepté qu’autrefois dans certains syndicats, dès l’instant que la cotisation est comprise comme une socialisation d’une partie de la richesse produite et non pas seulement comme une socialisation d’une partie de la masse salariale. Mais il subsiste un non-dit chez les adversaires de l’élargissement de l’assiette : une réticence à sortir d’une forte </a:t>
            </a:r>
            <a:r>
              <a:rPr lang="fr-FR" altLang="fr-FR" dirty="0" err="1"/>
              <a:t>contributivité</a:t>
            </a:r>
            <a:r>
              <a:rPr lang="fr-FR" altLang="fr-FR" dirty="0"/>
              <a:t> des prestations. </a:t>
            </a:r>
          </a:p>
          <a:p>
            <a:pPr eaLnBrk="1" hangingPunct="1">
              <a:spcBef>
                <a:spcPct val="0"/>
              </a:spcBef>
            </a:pPr>
            <a:r>
              <a:rPr lang="fr-FR" altLang="fr-FR" dirty="0"/>
              <a:t>Ce qui fonde, dans le système français de financement de la protection sociale, la différence entre la cotisation et l’impôt, c’est que la première est considérée comme « contributive », c’est-à-dire qu’elle ouvre, selon une logique assurancielle, des droits à prestations (ainsi, droit à la retraite, droit à l’assurance maladie, droit à l’assurance chômage), en principe proportionnels, tandis que l’impôt n’ouvre pas de tels droits. Mais il s’agit là largement d’une argutie, pour plusieurs raisons. </a:t>
            </a:r>
          </a:p>
          <a:p>
            <a:pPr eaLnBrk="1" hangingPunct="1">
              <a:spcBef>
                <a:spcPct val="0"/>
              </a:spcBef>
            </a:pPr>
            <a:r>
              <a:rPr lang="fr-FR" altLang="fr-FR" dirty="0"/>
              <a:t>            D’abord, certaines cotisations ouvrent des droits qui leur sont proportionnels ou quasi-proportionnels : par exemple, la retraite. Les femmes en savent quelque chose, dont les pensions sont en moyenne de 39 % inférieures à celles des hommes. Mais, même les pensions de retraite sont pour une part non contributives, notamment à travers les pensions de réversion au conjoint survivant. D’autres cotisations ouvrent des droits totalement détachés du montant des cotisations : par exemple, les prestations santé ne dépendent pas du montant des cotisations de l’assuré, et ses enfants en bénéficient, quel que soit le montant de ses cotisations. </a:t>
            </a:r>
          </a:p>
          <a:p>
            <a:pPr eaLnBrk="1" hangingPunct="1">
              <a:spcBef>
                <a:spcPct val="0"/>
              </a:spcBef>
            </a:pPr>
            <a:r>
              <a:rPr lang="fr-FR" altLang="fr-FR" dirty="0"/>
              <a:t>            Ensuite, la notion de </a:t>
            </a:r>
            <a:r>
              <a:rPr lang="fr-FR" altLang="fr-FR" dirty="0" err="1"/>
              <a:t>contributivité</a:t>
            </a:r>
            <a:r>
              <a:rPr lang="fr-FR" altLang="fr-FR" dirty="0"/>
              <a:t> serait mieux employée si elle portait sur la relation entre la cotisation et le salaire : plus le salaire est élevé, plus la cotisation est élevée avec un taux identique. Mais, pas de chance, il existe un « plafond » dit de la Sécurité sociale qui introduit une dégressivité dans la « </a:t>
            </a:r>
            <a:r>
              <a:rPr lang="fr-FR" altLang="fr-FR" dirty="0" err="1"/>
              <a:t>contributivité</a:t>
            </a:r>
            <a:r>
              <a:rPr lang="fr-FR" altLang="fr-FR" dirty="0"/>
              <a:t> ». </a:t>
            </a:r>
          </a:p>
          <a:p>
            <a:pPr eaLnBrk="1" hangingPunct="1">
              <a:spcBef>
                <a:spcPct val="0"/>
              </a:spcBef>
            </a:pPr>
            <a:r>
              <a:rPr lang="fr-FR" altLang="fr-FR" dirty="0"/>
              <a:t>            Enfin, au fur et à mesure que les droits sociaux tendent à devenir universels et non plus attachés seulement au statut de salarié, la protection sociale perd une partie de son caractère assuranciel pour contribuer à la redistribution des revenus. Donc la distinction originelle entre impôt et cotisation s’efface partiellement. Faut-il le regretter ? Oui, si c’est l’occasion pour les réformateurs néolibéraux de laminer un peu plus l’institution de la Sécurité sociale. Non, si les travailleurs et les citoyens exercent leur vigilance et leur contrôle. Autrement dit, ce n’est pas le canal par lequel passent les prélèvements obligatoires pour payer services publics et protection sociale qui fait la socialisation de la valeur ajoutée, ce sont, d’une part, la répartition du paiement des services publics et de la protection sociale entre les catégories sociales, et, d’autre part, la destination des sommes mutualisées.</a:t>
            </a:r>
          </a:p>
          <a:p>
            <a:pPr eaLnBrk="1" hangingPunct="1">
              <a:spcBef>
                <a:spcPct val="0"/>
              </a:spcBef>
            </a:pPr>
            <a:r>
              <a:rPr lang="fr-FR" altLang="fr-FR" dirty="0"/>
              <a:t> </a:t>
            </a:r>
          </a:p>
          <a:p>
            <a:pPr eaLnBrk="1" hangingPunct="1">
              <a:spcBef>
                <a:spcPct val="0"/>
              </a:spcBef>
            </a:pPr>
            <a:r>
              <a:rPr lang="fr-FR" altLang="fr-FR" dirty="0"/>
              <a:t>            En conclusion, il n’y a pas d’automaticité entre l’institution d’un système de sécurité sociale et son mode de financement. À chacun des stades de la production et de la répartition de la valeur ajoutée, c’est le rapport des forces qui joue.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04C390B-1C47-47F1-8475-9B76440D25AE}" type="slidenum">
              <a:rPr lang="fr-FR" smtClean="0"/>
              <a:t>6</a:t>
            </a:fld>
            <a:endParaRPr lang="fr-FR"/>
          </a:p>
        </p:txBody>
      </p:sp>
    </p:spTree>
    <p:extLst>
      <p:ext uri="{BB962C8B-B14F-4D97-AF65-F5344CB8AC3E}">
        <p14:creationId xmlns:p14="http://schemas.microsoft.com/office/powerpoint/2010/main" val="119130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fr-FR" altLang="fr-FR" dirty="0"/>
              <a:t>Des principes issus d’un compromis politique avec les forces en présences. Dès l’origine du système de sécu des concession sont faites. </a:t>
            </a:r>
          </a:p>
          <a:p>
            <a:pPr eaLnBrk="1" hangingPunct="1">
              <a:spcBef>
                <a:spcPct val="0"/>
              </a:spcBef>
            </a:pPr>
            <a:endParaRPr lang="fr-FR" altLang="fr-FR" dirty="0"/>
          </a:p>
          <a:p>
            <a:pPr eaLnBrk="1" hangingPunct="1">
              <a:spcBef>
                <a:spcPct val="0"/>
              </a:spcBef>
            </a:pPr>
            <a:r>
              <a:rPr lang="fr-FR" altLang="fr-FR" dirty="0"/>
              <a:t>Les prestations ont un caractère </a:t>
            </a:r>
            <a:r>
              <a:rPr lang="fr-FR" altLang="fr-FR" b="1" dirty="0"/>
              <a:t>partiellement non contributif puisque des individus ont des droits sans avoir personnellement contribué en proportion.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Elle repose sur le principe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qui permet de fonder l’idée d’une gestion du système déléguée aux intéressés.  S’il n’existe pas de définition précise de la notion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elle est attachée à l’idée d’une participation directe des ouvriers au financement du système. Il s’agit d’un principe politique fondamental. Il permet de donner à l’ouvrier une légitimité plus forte dans l’attribution d’un droit à prestation ; il vient justifier politiquement une garantie d’accès aux droits sociaux pour ces ouvriers dans une optique de solidarité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Selon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la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comme principe de légitimation des droits sociaux n’a donc aucun lien avec un quelconque principe de distribution des prestations et d’équilibre actuariel, elle doit au contraire permettre aux ouvriers de se délivrer des principes de l’assurance : « </a:t>
            </a:r>
            <a:r>
              <a:rPr lang="fr-FR" sz="1200" i="1" kern="1200" dirty="0">
                <a:solidFill>
                  <a:schemeClr val="tx1"/>
                </a:solidFill>
                <a:effectLst/>
                <a:latin typeface="+mn-lt"/>
                <a:ea typeface="+mn-ea"/>
                <a:cs typeface="+mn-cs"/>
              </a:rPr>
              <a:t>dire que le droit à une prestation sociale est mieux garanti par le versement par les salariés d’une cotisation, ne définit pas, a priori, les règles de socialisation des ressources ainsi collectées. Bien au contraire, la légitimité politique ainsi acquise devait permettre au salariat de s’affranchir de la logique des assurances marchandes et de promouvoir des règles de distribution plus solidaires que celles imposées par la loi du marché. Le système français de protection social porte encore les traces de cette solidarité, certaines prestations bénéficient aux </a:t>
            </a:r>
            <a:r>
              <a:rPr lang="fr-FR" sz="1200" i="1" kern="1200" dirty="0" err="1">
                <a:solidFill>
                  <a:schemeClr val="tx1"/>
                </a:solidFill>
                <a:effectLst/>
                <a:latin typeface="+mn-lt"/>
                <a:ea typeface="+mn-ea"/>
                <a:cs typeface="+mn-cs"/>
              </a:rPr>
              <a:t>ayant-droits</a:t>
            </a:r>
            <a:r>
              <a:rPr lang="fr-FR" sz="1200" i="1" kern="1200" dirty="0">
                <a:solidFill>
                  <a:schemeClr val="tx1"/>
                </a:solidFill>
                <a:effectLst/>
                <a:latin typeface="+mn-lt"/>
                <a:ea typeface="+mn-ea"/>
                <a:cs typeface="+mn-cs"/>
              </a:rPr>
              <a:t> des cotisants, des prestations qualifiées aujourd’hui de non contributives peuvent être interprétées comme une forme de compensation des inégalités engendrées par les rapports sociaux » </a:t>
            </a:r>
            <a:r>
              <a:rPr lang="fr-FR" sz="1200" kern="1200" dirty="0">
                <a:solidFill>
                  <a:schemeClr val="tx1"/>
                </a:solidFill>
                <a:effectLst/>
                <a:latin typeface="+mn-lt"/>
                <a:ea typeface="+mn-ea"/>
                <a:cs typeface="+mn-cs"/>
              </a:rPr>
              <a:t>(p. 6).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b="1" kern="1200" dirty="0">
                <a:solidFill>
                  <a:schemeClr val="tx1"/>
                </a:solidFill>
                <a:effectLst/>
                <a:latin typeface="+mn-lt"/>
                <a:ea typeface="+mn-ea"/>
                <a:cs typeface="+mn-cs"/>
              </a:rPr>
              <a:t>Plafonnement :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Plafond est fixé, puis augmenté de manière irrégulière jusqu’en 1959 où il est indexé sur l’augmentation des salaires. Ce plafond a pour but de permettre aux travailleurs de souscrire à des caisses complémentaires. Le système est ainsi complété dès son origine par des organismes complémentaires – les mutuelles et assurances privées – basés sur le volontariat.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La plupart des cotisations sociales sont « plafonnées », c’est-à-dire qu’elle ne sont calculées que sous la part du salaire brut comprise en dessous d’un certain plafond. En contrepartie, les prestations sociales qui remplacent le salaire (indemnité journalières de congé maladie ou de congé de maternité, retraite de base) ne prennent en compte que la part du salaire comprise sous ce plafond. Ainsi l’essentiel des cotisations de la Sécurité sociale ne sont prélevées que jusqu’au plafond (3 377€ brut mensuel en 2020, soit un peu plus de 2 SMIC). Les plafonds des complémentaires retraites et de l’assurance-chômage sont bien plus élevés (respectivement 4 et 8 plafonds de la Sécurité sociale). Jusqu’aux années 1980, ce système donnait aux cotisations sociales un profil franchement régressif : elles représentaient une part beaucoup plus importante pour les bas salaires que pour les salaires élevés. Dans les années 1980, les cotisations « déplafonnées », et le relèvement des cotisations de complémentaire retraites ont très largement réduit le caractère régressif des cotisations. Surtout, les exonérations de cotisations sociales employeur se sont multipliées sur les salaires moyens et faibles. Aujourd’hui les cotisations sociales sont nettement plus importantes sur les salaires élevés que sur les salaires faibles, sauf sur les salaires extrêmement élevés (les salaires du top 1%).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eaLnBrk="1" hangingPunct="1">
              <a:spcBef>
                <a:spcPct val="0"/>
              </a:spcBef>
            </a:pPr>
            <a:r>
              <a:rPr lang="fr-FR" altLang="fr-FR" b="1" dirty="0"/>
              <a:t>Les cotisations versées au même instant par les actifs:  elles représentent la partie de la richesse qui est socialisée ou mutualisée. </a:t>
            </a:r>
          </a:p>
          <a:p>
            <a:pPr eaLnBrk="1" hangingPunct="1">
              <a:spcBef>
                <a:spcPct val="0"/>
              </a:spcBef>
            </a:pPr>
            <a:endParaRPr lang="fr-FR" altLang="fr-FR" dirty="0"/>
          </a:p>
          <a:p>
            <a:pPr eaLnBrk="1" hangingPunct="1">
              <a:spcBef>
                <a:spcPct val="0"/>
              </a:spcBef>
            </a:pPr>
            <a:r>
              <a:rPr lang="fr-FR" altLang="fr-FR" dirty="0"/>
              <a:t>Ainsi, est assurée une certaine redistribution des revenus à l’échelle de la société, même si elle est assez faible, qui empêche de considérer que les cotisations et, simultanément, les retraites constituent un salaire différé, </a:t>
            </a:r>
            <a:r>
              <a:rPr lang="fr-FR" altLang="fr-FR" b="1" dirty="0"/>
              <a:t>car personne ne récupère sa propre mise</a:t>
            </a:r>
            <a:r>
              <a:rPr lang="fr-FR" altLang="fr-FR" dirty="0"/>
              <a:t>, d’autant et surtout que les pensions sont toujours issues de la production courante et non pas d’une exhumation de la production antérieure que l’on aurait mise de côté.</a:t>
            </a:r>
          </a:p>
          <a:p>
            <a:pPr eaLnBrk="1" hangingPunct="1">
              <a:spcBef>
                <a:spcPct val="0"/>
              </a:spcBef>
            </a:pPr>
            <a:endParaRPr lang="fr-FR" altLang="fr-FR" b="1" dirty="0"/>
          </a:p>
          <a:p>
            <a:pPr eaLnBrk="1" hangingPunct="1">
              <a:spcBef>
                <a:spcPct val="0"/>
              </a:spcBef>
            </a:pPr>
            <a:r>
              <a:rPr lang="fr-FR" altLang="fr-FR" b="1" dirty="0"/>
              <a:t>Le salaire socialisé n’est pas épargné, il est immédiatement distribué, ce sont les prestations sociales. </a:t>
            </a:r>
            <a:r>
              <a:rPr lang="fr-FR" altLang="fr-FR" dirty="0"/>
              <a:t>Ca n’est pas un salaire différé (suggère qu’il s’agirait d’une forme d’épargne, notre quote-part versée dans un pot commun que nous récupèrerions plus tard (logique assurantielle). </a:t>
            </a:r>
          </a:p>
          <a:p>
            <a:pPr eaLnBrk="1" hangingPunct="1">
              <a:spcBef>
                <a:spcPct val="0"/>
              </a:spcBef>
            </a:pPr>
            <a:endParaRPr lang="fr-FR" altLang="fr-FR" dirty="0"/>
          </a:p>
          <a:p>
            <a:pPr eaLnBrk="1" hangingPunct="1">
              <a:spcBef>
                <a:spcPct val="0"/>
              </a:spcBef>
            </a:pPr>
            <a:r>
              <a:rPr lang="fr-FR" altLang="fr-FR" dirty="0"/>
              <a:t>L’éventuel élargissement de l’assiette des cotisations est aujourd’hui mieux accepté qu’autrefois dans certains syndicats, dès l’instant que la cotisation est comprise comme une socialisation d’une partie de la richesse produite et non pas seulement comme une socialisation d’une partie de la masse salariale. Mais il subsiste un non-dit chez les adversaires de l’élargissement de l’assiette : une réticence à sortir d’une forte </a:t>
            </a:r>
            <a:r>
              <a:rPr lang="fr-FR" altLang="fr-FR" dirty="0" err="1"/>
              <a:t>contributivité</a:t>
            </a:r>
            <a:r>
              <a:rPr lang="fr-FR" altLang="fr-FR" dirty="0"/>
              <a:t> des prestations. </a:t>
            </a:r>
          </a:p>
          <a:p>
            <a:pPr eaLnBrk="1" hangingPunct="1">
              <a:spcBef>
                <a:spcPct val="0"/>
              </a:spcBef>
            </a:pPr>
            <a:r>
              <a:rPr lang="fr-FR" altLang="fr-FR" dirty="0"/>
              <a:t>Ce qui fonde, dans le système français de financement de la protection sociale, la différence entre la cotisation et l’impôt, c’est que la première est considérée comme « contributive », c’est-à-dire qu’elle ouvre, selon une logique assurancielle, des droits à prestations (ainsi, droit à la retraite, droit à l’assurance maladie, droit à l’assurance chômage), en principe proportionnels, tandis que l’impôt n’ouvre pas de tels droits. Mais il s’agit là largement d’une argutie, pour plusieurs raisons. </a:t>
            </a:r>
          </a:p>
          <a:p>
            <a:pPr eaLnBrk="1" hangingPunct="1">
              <a:spcBef>
                <a:spcPct val="0"/>
              </a:spcBef>
            </a:pPr>
            <a:r>
              <a:rPr lang="fr-FR" altLang="fr-FR" dirty="0"/>
              <a:t>            D’abord, certaines cotisations ouvrent des droits qui leur sont proportionnels ou quasi-proportionnels : par exemple, la retraite. Les femmes en savent quelque chose, dont les pensions sont en moyenne de 39 % inférieures à celles des hommes. Mais, même les pensions de retraite sont pour une part non contributives, notamment à travers les pensions de réversion au conjoint survivant. D’autres cotisations ouvrent des droits totalement détachés du montant des cotisations : par exemple, les prestations santé ne dépendent pas du montant des cotisations de l’assuré, et ses enfants en bénéficient, quel que soit le montant de ses cotisations. </a:t>
            </a:r>
          </a:p>
          <a:p>
            <a:pPr eaLnBrk="1" hangingPunct="1">
              <a:spcBef>
                <a:spcPct val="0"/>
              </a:spcBef>
            </a:pPr>
            <a:r>
              <a:rPr lang="fr-FR" altLang="fr-FR" dirty="0"/>
              <a:t>            Ensuite, la notion de </a:t>
            </a:r>
            <a:r>
              <a:rPr lang="fr-FR" altLang="fr-FR" dirty="0" err="1"/>
              <a:t>contributivité</a:t>
            </a:r>
            <a:r>
              <a:rPr lang="fr-FR" altLang="fr-FR" dirty="0"/>
              <a:t> serait mieux employée si elle portait sur la relation entre la cotisation et le salaire : plus le salaire est élevé, plus la cotisation est élevée avec un taux identique. Mais, pas de chance, il existe un « plafond » dit de la Sécurité sociale qui introduit une dégressivité dans la « </a:t>
            </a:r>
            <a:r>
              <a:rPr lang="fr-FR" altLang="fr-FR" dirty="0" err="1"/>
              <a:t>contributivité</a:t>
            </a:r>
            <a:r>
              <a:rPr lang="fr-FR" altLang="fr-FR" dirty="0"/>
              <a:t> ». </a:t>
            </a:r>
          </a:p>
          <a:p>
            <a:pPr eaLnBrk="1" hangingPunct="1">
              <a:spcBef>
                <a:spcPct val="0"/>
              </a:spcBef>
            </a:pPr>
            <a:r>
              <a:rPr lang="fr-FR" altLang="fr-FR" dirty="0"/>
              <a:t>            Enfin, au fur et à mesure que les droits sociaux tendent à devenir universels et non plus attachés seulement au statut de salarié, la protection sociale perd une partie de son caractère assuranciel pour contribuer à la redistribution des revenus. Donc la distinction originelle entre impôt et cotisation s’efface partiellement. Faut-il le regretter ? Oui, si c’est l’occasion pour les réformateurs néolibéraux de laminer un peu plus l’institution de la Sécurité sociale. Non, si les travailleurs et les citoyens exercent leur vigilance et leur contrôle. Autrement dit, ce n’est pas le canal par lequel passent les prélèvements obligatoires pour payer services publics et protection sociale qui fait la socialisation de la valeur ajoutée, ce sont, d’une part, la répartition du paiement des services publics et de la protection sociale entre les catégories sociales, et, d’autre part, la destination des sommes mutualisées.</a:t>
            </a:r>
          </a:p>
          <a:p>
            <a:pPr eaLnBrk="1" hangingPunct="1">
              <a:spcBef>
                <a:spcPct val="0"/>
              </a:spcBef>
            </a:pPr>
            <a:r>
              <a:rPr lang="fr-FR" altLang="fr-FR" dirty="0"/>
              <a:t> </a:t>
            </a:r>
          </a:p>
          <a:p>
            <a:pPr eaLnBrk="1" hangingPunct="1">
              <a:spcBef>
                <a:spcPct val="0"/>
              </a:spcBef>
            </a:pPr>
            <a:r>
              <a:rPr lang="fr-FR" altLang="fr-FR" dirty="0"/>
              <a:t>            En conclusion, il n’y a pas d’automaticité entre l’institution d’un système de sécurité sociale et son mode de financement. À chacun des stades de la production et de la répartition de la valeur ajoutée, c’est le rapport des forces qui joue.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04C390B-1C47-47F1-8475-9B76440D25AE}" type="slidenum">
              <a:rPr lang="fr-FR" smtClean="0"/>
              <a:t>7</a:t>
            </a:fld>
            <a:endParaRPr lang="fr-FR"/>
          </a:p>
        </p:txBody>
      </p:sp>
    </p:spTree>
    <p:extLst>
      <p:ext uri="{BB962C8B-B14F-4D97-AF65-F5344CB8AC3E}">
        <p14:creationId xmlns:p14="http://schemas.microsoft.com/office/powerpoint/2010/main" val="238934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fr-FR" altLang="fr-FR" dirty="0"/>
              <a:t>Des principes issus d’un compromis politique avec les forces en présences. Dès l’origine du système de sécu des concession sont faites. </a:t>
            </a:r>
          </a:p>
          <a:p>
            <a:pPr eaLnBrk="1" hangingPunct="1">
              <a:spcBef>
                <a:spcPct val="0"/>
              </a:spcBef>
            </a:pPr>
            <a:endParaRPr lang="fr-FR" altLang="fr-FR" dirty="0"/>
          </a:p>
          <a:p>
            <a:pPr eaLnBrk="1" hangingPunct="1">
              <a:spcBef>
                <a:spcPct val="0"/>
              </a:spcBef>
            </a:pPr>
            <a:r>
              <a:rPr lang="fr-FR" altLang="fr-FR" dirty="0"/>
              <a:t>Les prestations ont un caractère </a:t>
            </a:r>
            <a:r>
              <a:rPr lang="fr-FR" altLang="fr-FR" b="1" dirty="0"/>
              <a:t>partiellement non contributif puisque des individus ont des droits sans avoir personnellement contribué en proportion.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Elle repose sur le principe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qui permet de fonder l’idée d’une gestion du système déléguée aux intéressés.  S’il n’existe pas de définition précise de la notion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elle est attachée à l’idée d’une participation directe des ouvriers au financement du système. Il s’agit d’un principe politique fondamental. Il permet de donner à l’ouvrier une légitimité plus forte dans l’attribution d’un droit à prestation ; il vient justifier politiquement une garantie d’accès aux droits sociaux pour ces ouvriers dans une optique de solidarité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Selon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la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comme principe de légitimation des droits sociaux n’a donc aucun lien avec un quelconque principe de distribution des prestations et d’équilibre actuariel, elle doit au contraire permettre aux ouvriers de se délivrer des principes de l’assurance : « </a:t>
            </a:r>
            <a:r>
              <a:rPr lang="fr-FR" sz="1200" i="1" kern="1200" dirty="0">
                <a:solidFill>
                  <a:schemeClr val="tx1"/>
                </a:solidFill>
                <a:effectLst/>
                <a:latin typeface="+mn-lt"/>
                <a:ea typeface="+mn-ea"/>
                <a:cs typeface="+mn-cs"/>
              </a:rPr>
              <a:t>dire que le droit à une prestation sociale est mieux garanti par le versement par les salariés d’une cotisation, ne définit pas, a priori, les règles de socialisation des ressources ainsi collectées. Bien au contraire, la légitimité politique ainsi acquise devait permettre au salariat de s’affranchir de la logique des assurances marchandes et de promouvoir des règles de distribution plus solidaires que celles imposées par la loi du marché. Le système français de protection social porte encore les traces de cette solidarité, certaines prestations bénéficient aux </a:t>
            </a:r>
            <a:r>
              <a:rPr lang="fr-FR" sz="1200" i="1" kern="1200" dirty="0" err="1">
                <a:solidFill>
                  <a:schemeClr val="tx1"/>
                </a:solidFill>
                <a:effectLst/>
                <a:latin typeface="+mn-lt"/>
                <a:ea typeface="+mn-ea"/>
                <a:cs typeface="+mn-cs"/>
              </a:rPr>
              <a:t>ayant-droits</a:t>
            </a:r>
            <a:r>
              <a:rPr lang="fr-FR" sz="1200" i="1" kern="1200" dirty="0">
                <a:solidFill>
                  <a:schemeClr val="tx1"/>
                </a:solidFill>
                <a:effectLst/>
                <a:latin typeface="+mn-lt"/>
                <a:ea typeface="+mn-ea"/>
                <a:cs typeface="+mn-cs"/>
              </a:rPr>
              <a:t> des cotisants, des prestations qualifiées aujourd’hui de non contributives peuvent être interprétées comme une forme de compensation des inégalités engendrées par les rapports sociaux » </a:t>
            </a:r>
            <a:r>
              <a:rPr lang="fr-FR" sz="1200" kern="1200" dirty="0">
                <a:solidFill>
                  <a:schemeClr val="tx1"/>
                </a:solidFill>
                <a:effectLst/>
                <a:latin typeface="+mn-lt"/>
                <a:ea typeface="+mn-ea"/>
                <a:cs typeface="+mn-cs"/>
              </a:rPr>
              <a:t>(p. 6).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b="1" kern="1200" dirty="0">
                <a:solidFill>
                  <a:schemeClr val="tx1"/>
                </a:solidFill>
                <a:effectLst/>
                <a:latin typeface="+mn-lt"/>
                <a:ea typeface="+mn-ea"/>
                <a:cs typeface="+mn-cs"/>
              </a:rPr>
              <a:t>Plafonnement :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Plafond est fixé, puis augmenté de manière irrégulière jusqu’en 1959 où il est indexé sur l’augmentation des salaires. Ce plafond a pour but de permettre aux travailleurs de souscrire à des caisses complémentaires. Le système est ainsi complété dès son origine par des organismes complémentaires – les mutuelles et assurances privées – basés sur le volontariat.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La plupart des cotisations sociales sont « plafonnées », c’est-à-dire qu’elle ne sont calculées que sous la part du salaire brut comprise en dessous d’un certain plafond. En contrepartie, les prestations sociales qui remplacent le salaire (indemnité journalières de congé maladie ou de congé de maternité, retraite de base) ne prennent en compte que la part du salaire comprise sous ce plafond. Ainsi l’essentiel des cotisations de la Sécurité sociale ne sont prélevées que jusqu’au plafond (3 377€ brut mensuel en 2020, soit un peu plus de 2 SMIC). Les plafonds des complémentaires retraites et de l’assurance-chômage sont bien plus élevés (respectivement 4 et 8 plafonds de la Sécurité sociale). Jusqu’aux années 1980, ce système donnait aux cotisations sociales un profil franchement régressif : elles représentaient une part beaucoup plus importante pour les bas salaires que pour les salaires élevés. Dans les années 1980, les cotisations « déplafonnées », et le relèvement des cotisations de complémentaire retraites ont très largement réduit le caractère régressif des cotisations. Surtout, les exonérations de cotisations sociales employeur se sont multipliées sur les salaires moyens et faibles. Aujourd’hui les cotisations sociales sont nettement plus importantes sur les salaires élevés que sur les salaires faibles, sauf sur les salaires extrêmement élevés (les salaires du top 1%).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eaLnBrk="1" hangingPunct="1">
              <a:spcBef>
                <a:spcPct val="0"/>
              </a:spcBef>
            </a:pPr>
            <a:r>
              <a:rPr lang="fr-FR" altLang="fr-FR" b="1" dirty="0"/>
              <a:t>Les cotisations versées au même instant par les actifs:  elles représentent la partie de la richesse qui est socialisée ou mutualisée. </a:t>
            </a:r>
          </a:p>
          <a:p>
            <a:pPr eaLnBrk="1" hangingPunct="1">
              <a:spcBef>
                <a:spcPct val="0"/>
              </a:spcBef>
            </a:pPr>
            <a:endParaRPr lang="fr-FR" altLang="fr-FR" dirty="0"/>
          </a:p>
          <a:p>
            <a:pPr eaLnBrk="1" hangingPunct="1">
              <a:spcBef>
                <a:spcPct val="0"/>
              </a:spcBef>
            </a:pPr>
            <a:r>
              <a:rPr lang="fr-FR" altLang="fr-FR" dirty="0"/>
              <a:t>Ainsi, est assurée une certaine redistribution des revenus à l’échelle de la société, même si elle est assez faible, qui empêche de considérer que les cotisations et, simultanément, les retraites constituent un salaire différé, </a:t>
            </a:r>
            <a:r>
              <a:rPr lang="fr-FR" altLang="fr-FR" b="1" dirty="0"/>
              <a:t>car personne ne récupère sa propre mise</a:t>
            </a:r>
            <a:r>
              <a:rPr lang="fr-FR" altLang="fr-FR" dirty="0"/>
              <a:t>, d’autant et surtout que les pensions sont toujours issues de la production courante et non pas d’une exhumation de la production antérieure que l’on aurait mise de côté.</a:t>
            </a:r>
          </a:p>
          <a:p>
            <a:pPr eaLnBrk="1" hangingPunct="1">
              <a:spcBef>
                <a:spcPct val="0"/>
              </a:spcBef>
            </a:pPr>
            <a:endParaRPr lang="fr-FR" altLang="fr-FR" b="1" dirty="0"/>
          </a:p>
          <a:p>
            <a:pPr eaLnBrk="1" hangingPunct="1">
              <a:spcBef>
                <a:spcPct val="0"/>
              </a:spcBef>
            </a:pPr>
            <a:r>
              <a:rPr lang="fr-FR" altLang="fr-FR" b="1" dirty="0"/>
              <a:t>Le salaire socialisé n’est pas épargné, il est immédiatement distribué, ce sont les prestations sociales. </a:t>
            </a:r>
            <a:r>
              <a:rPr lang="fr-FR" altLang="fr-FR" dirty="0"/>
              <a:t>Ca n’est pas un salaire différé (suggère qu’il s’agirait d’une forme d’épargne, notre quote-part versée dans un pot commun que nous récupèrerions plus tard (logique assurantielle). </a:t>
            </a:r>
          </a:p>
          <a:p>
            <a:pPr eaLnBrk="1" hangingPunct="1">
              <a:spcBef>
                <a:spcPct val="0"/>
              </a:spcBef>
            </a:pPr>
            <a:endParaRPr lang="fr-FR" altLang="fr-FR" dirty="0"/>
          </a:p>
          <a:p>
            <a:pPr eaLnBrk="1" hangingPunct="1">
              <a:spcBef>
                <a:spcPct val="0"/>
              </a:spcBef>
            </a:pPr>
            <a:r>
              <a:rPr lang="fr-FR" altLang="fr-FR" dirty="0"/>
              <a:t>L’éventuel élargissement de l’assiette des cotisations est aujourd’hui mieux accepté qu’autrefois dans certains syndicats, dès l’instant que la cotisation est comprise comme une socialisation d’une partie de la richesse produite et non pas seulement comme une socialisation d’une partie de la masse salariale. Mais il subsiste un non-dit chez les adversaires de l’élargissement de l’assiette : une réticence à sortir d’une forte </a:t>
            </a:r>
            <a:r>
              <a:rPr lang="fr-FR" altLang="fr-FR" dirty="0" err="1"/>
              <a:t>contributivité</a:t>
            </a:r>
            <a:r>
              <a:rPr lang="fr-FR" altLang="fr-FR" dirty="0"/>
              <a:t> des prestations. </a:t>
            </a:r>
          </a:p>
          <a:p>
            <a:pPr eaLnBrk="1" hangingPunct="1">
              <a:spcBef>
                <a:spcPct val="0"/>
              </a:spcBef>
            </a:pPr>
            <a:r>
              <a:rPr lang="fr-FR" altLang="fr-FR" dirty="0"/>
              <a:t>Ce qui fonde, dans le système français de financement de la protection sociale, la différence entre la cotisation et l’impôt, c’est que la première est considérée comme « contributive », c’est-à-dire qu’elle ouvre, selon une logique assurancielle, des droits à prestations (ainsi, droit à la retraite, droit à l’assurance maladie, droit à l’assurance chômage), en principe proportionnels, tandis que l’impôt n’ouvre pas de tels droits. Mais il s’agit là largement d’une argutie, pour plusieurs raisons. </a:t>
            </a:r>
          </a:p>
          <a:p>
            <a:pPr eaLnBrk="1" hangingPunct="1">
              <a:spcBef>
                <a:spcPct val="0"/>
              </a:spcBef>
            </a:pPr>
            <a:r>
              <a:rPr lang="fr-FR" altLang="fr-FR" dirty="0"/>
              <a:t>            D’abord, certaines cotisations ouvrent des droits qui leur sont proportionnels ou quasi-proportionnels : par exemple, la retraite. Les femmes en savent quelque chose, dont les pensions sont en moyenne de 39 % inférieures à celles des hommes. Mais, même les pensions de retraite sont pour une part non contributives, notamment à travers les pensions de réversion au conjoint survivant. D’autres cotisations ouvrent des droits totalement détachés du montant des cotisations : par exemple, les prestations santé ne dépendent pas du montant des cotisations de l’assuré, et ses enfants en bénéficient, quel que soit le montant de ses cotisations. </a:t>
            </a:r>
          </a:p>
          <a:p>
            <a:pPr eaLnBrk="1" hangingPunct="1">
              <a:spcBef>
                <a:spcPct val="0"/>
              </a:spcBef>
            </a:pPr>
            <a:r>
              <a:rPr lang="fr-FR" altLang="fr-FR" dirty="0"/>
              <a:t>            Ensuite, la notion de </a:t>
            </a:r>
            <a:r>
              <a:rPr lang="fr-FR" altLang="fr-FR" dirty="0" err="1"/>
              <a:t>contributivité</a:t>
            </a:r>
            <a:r>
              <a:rPr lang="fr-FR" altLang="fr-FR" dirty="0"/>
              <a:t> serait mieux employée si elle portait sur la relation entre la cotisation et le salaire : plus le salaire est élevé, plus la cotisation est élevée avec un taux identique. Mais, pas de chance, il existe un « plafond » dit de la Sécurité sociale qui introduit une dégressivité dans la « </a:t>
            </a:r>
            <a:r>
              <a:rPr lang="fr-FR" altLang="fr-FR" dirty="0" err="1"/>
              <a:t>contributivité</a:t>
            </a:r>
            <a:r>
              <a:rPr lang="fr-FR" altLang="fr-FR" dirty="0"/>
              <a:t> ». </a:t>
            </a:r>
          </a:p>
          <a:p>
            <a:pPr eaLnBrk="1" hangingPunct="1">
              <a:spcBef>
                <a:spcPct val="0"/>
              </a:spcBef>
            </a:pPr>
            <a:r>
              <a:rPr lang="fr-FR" altLang="fr-FR" dirty="0"/>
              <a:t>            Enfin, au fur et à mesure que les droits sociaux tendent à devenir universels et non plus attachés seulement au statut de salarié, la protection sociale perd une partie de son caractère assuranciel pour contribuer à la redistribution des revenus. Donc la distinction originelle entre impôt et cotisation s’efface partiellement. Faut-il le regretter ? Oui, si c’est l’occasion pour les réformateurs néolibéraux de laminer un peu plus l’institution de la Sécurité sociale. Non, si les travailleurs et les citoyens exercent leur vigilance et leur contrôle. Autrement dit, ce n’est pas le canal par lequel passent les prélèvements obligatoires pour payer services publics et protection sociale qui fait la socialisation de la valeur ajoutée, ce sont, d’une part, la répartition du paiement des services publics et de la protection sociale entre les catégories sociales, et, d’autre part, la destination des sommes mutualisées.</a:t>
            </a:r>
          </a:p>
          <a:p>
            <a:pPr eaLnBrk="1" hangingPunct="1">
              <a:spcBef>
                <a:spcPct val="0"/>
              </a:spcBef>
            </a:pPr>
            <a:r>
              <a:rPr lang="fr-FR" altLang="fr-FR" dirty="0"/>
              <a:t> </a:t>
            </a:r>
          </a:p>
          <a:p>
            <a:pPr eaLnBrk="1" hangingPunct="1">
              <a:spcBef>
                <a:spcPct val="0"/>
              </a:spcBef>
            </a:pPr>
            <a:r>
              <a:rPr lang="fr-FR" altLang="fr-FR" dirty="0"/>
              <a:t>            En conclusion, il n’y a pas d’automaticité entre l’institution d’un système de sécurité sociale et son mode de financement. À chacun des stades de la production et de la répartition de la valeur ajoutée, c’est le rapport des forces qui joue.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04C390B-1C47-47F1-8475-9B76440D25AE}" type="slidenum">
              <a:rPr lang="fr-FR" smtClean="0"/>
              <a:t>8</a:t>
            </a:fld>
            <a:endParaRPr lang="fr-FR"/>
          </a:p>
        </p:txBody>
      </p:sp>
    </p:spTree>
    <p:extLst>
      <p:ext uri="{BB962C8B-B14F-4D97-AF65-F5344CB8AC3E}">
        <p14:creationId xmlns:p14="http://schemas.microsoft.com/office/powerpoint/2010/main" val="2279302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fr-FR" altLang="fr-FR" dirty="0"/>
              <a:t>Des principes issus d’un compromis politique avec les forces en présences. Dès l’origine du système de sécu des concession sont faites. </a:t>
            </a:r>
          </a:p>
          <a:p>
            <a:pPr eaLnBrk="1" hangingPunct="1">
              <a:spcBef>
                <a:spcPct val="0"/>
              </a:spcBef>
            </a:pPr>
            <a:endParaRPr lang="fr-FR" altLang="fr-FR" dirty="0"/>
          </a:p>
          <a:p>
            <a:pPr eaLnBrk="1" hangingPunct="1">
              <a:spcBef>
                <a:spcPct val="0"/>
              </a:spcBef>
            </a:pPr>
            <a:r>
              <a:rPr lang="fr-FR" altLang="fr-FR" dirty="0"/>
              <a:t>Les prestations ont un caractère </a:t>
            </a:r>
            <a:r>
              <a:rPr lang="fr-FR" altLang="fr-FR" b="1" dirty="0"/>
              <a:t>partiellement non contributif puisque des individus ont des droits sans avoir personnellement contribué en proportion.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Elle repose sur le principe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qui permet de fonder l’idée d’une gestion du système déléguée aux intéressés.  S’il n’existe pas de définition précise de la notion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elle est attachée à l’idée d’une participation directe des ouvriers au financement du système. Il s’agit d’un principe politique fondamental. Il permet de donner à l’ouvrier une légitimité plus forte dans l’attribution d’un droit à prestation ; il vient justifier politiquement une garantie d’accès aux droits sociaux pour ces ouvriers dans une optique de solidarité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Selon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la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comme principe de légitimation des droits sociaux n’a donc aucun lien avec un quelconque principe de distribution des prestations et d’équilibre actuariel, elle doit au contraire permettre aux ouvriers de se délivrer des principes de l’assurance : « </a:t>
            </a:r>
            <a:r>
              <a:rPr lang="fr-FR" sz="1200" i="1" kern="1200" dirty="0">
                <a:solidFill>
                  <a:schemeClr val="tx1"/>
                </a:solidFill>
                <a:effectLst/>
                <a:latin typeface="+mn-lt"/>
                <a:ea typeface="+mn-ea"/>
                <a:cs typeface="+mn-cs"/>
              </a:rPr>
              <a:t>dire que le droit à une prestation sociale est mieux garanti par le versement par les salariés d’une cotisation, ne définit pas, a priori, les règles de socialisation des ressources ainsi collectées. Bien au contraire, la légitimité politique ainsi acquise devait permettre au salariat de s’affranchir de la logique des assurances marchandes et de promouvoir des règles de distribution plus solidaires que celles imposées par la loi du marché. Le système français de protection social porte encore les traces de cette solidarité, certaines prestations bénéficient aux </a:t>
            </a:r>
            <a:r>
              <a:rPr lang="fr-FR" sz="1200" i="1" kern="1200" dirty="0" err="1">
                <a:solidFill>
                  <a:schemeClr val="tx1"/>
                </a:solidFill>
                <a:effectLst/>
                <a:latin typeface="+mn-lt"/>
                <a:ea typeface="+mn-ea"/>
                <a:cs typeface="+mn-cs"/>
              </a:rPr>
              <a:t>ayant-droits</a:t>
            </a:r>
            <a:r>
              <a:rPr lang="fr-FR" sz="1200" i="1" kern="1200" dirty="0">
                <a:solidFill>
                  <a:schemeClr val="tx1"/>
                </a:solidFill>
                <a:effectLst/>
                <a:latin typeface="+mn-lt"/>
                <a:ea typeface="+mn-ea"/>
                <a:cs typeface="+mn-cs"/>
              </a:rPr>
              <a:t> des cotisants, des prestations qualifiées aujourd’hui de non contributives peuvent être interprétées comme une forme de compensation des inégalités engendrées par les rapports sociaux » </a:t>
            </a:r>
            <a:r>
              <a:rPr lang="fr-FR" sz="1200" kern="1200" dirty="0">
                <a:solidFill>
                  <a:schemeClr val="tx1"/>
                </a:solidFill>
                <a:effectLst/>
                <a:latin typeface="+mn-lt"/>
                <a:ea typeface="+mn-ea"/>
                <a:cs typeface="+mn-cs"/>
              </a:rPr>
              <a:t>(p. 6).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b="1" kern="1200" dirty="0">
                <a:solidFill>
                  <a:schemeClr val="tx1"/>
                </a:solidFill>
                <a:effectLst/>
                <a:latin typeface="+mn-lt"/>
                <a:ea typeface="+mn-ea"/>
                <a:cs typeface="+mn-cs"/>
              </a:rPr>
              <a:t>Plafonnement :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Plafond est fixé, puis augmenté de manière irrégulière jusqu’en 1959 où il est indexé sur l’augmentation des salaires. Ce plafond a pour but de permettre aux travailleurs de souscrire à des caisses complémentaires. Le système est ainsi complété dès son origine par des organismes complémentaires – les mutuelles et assurances privées – basés sur le volontariat.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La plupart des cotisations sociales sont « plafonnées », c’est-à-dire qu’elle ne sont calculées que sous la part du salaire brut comprise en dessous d’un certain plafond. En contrepartie, les prestations sociales qui remplacent le salaire (indemnité journalières de congé maladie ou de congé de maternité, retraite de base) ne prennent en compte que la part du salaire comprise sous ce plafond. Ainsi l’essentiel des cotisations de la Sécurité sociale ne sont prélevées que jusqu’au plafond (3 377€ brut mensuel en 2020, soit un peu plus de 2 SMIC). Les plafonds des complémentaires retraites et de l’assurance-chômage sont bien plus élevés (respectivement 4 et 8 plafonds de la Sécurité sociale). Jusqu’aux années 1980, ce système donnait aux cotisations sociales un profil franchement régressif : elles représentaient une part beaucoup plus importante pour les bas salaires que pour les salaires élevés. Dans les années 1980, les cotisations « déplafonnées », et le relèvement des cotisations de complémentaire retraites ont très largement réduit le caractère régressif des cotisations. Surtout, les exonérations de cotisations sociales employeur se sont multipliées sur les salaires moyens et faibles. Aujourd’hui les cotisations sociales sont nettement plus importantes sur les salaires élevés que sur les salaires faibles, sauf sur les salaires extrêmement élevés (les salaires du top 1%).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eaLnBrk="1" hangingPunct="1">
              <a:spcBef>
                <a:spcPct val="0"/>
              </a:spcBef>
            </a:pPr>
            <a:r>
              <a:rPr lang="fr-FR" altLang="fr-FR" b="1" dirty="0"/>
              <a:t>Les cotisations versées au même instant par les actifs:  elles représentent la partie de la richesse qui est socialisée ou mutualisée. </a:t>
            </a:r>
          </a:p>
          <a:p>
            <a:pPr eaLnBrk="1" hangingPunct="1">
              <a:spcBef>
                <a:spcPct val="0"/>
              </a:spcBef>
            </a:pPr>
            <a:endParaRPr lang="fr-FR" altLang="fr-FR" dirty="0"/>
          </a:p>
          <a:p>
            <a:pPr eaLnBrk="1" hangingPunct="1">
              <a:spcBef>
                <a:spcPct val="0"/>
              </a:spcBef>
            </a:pPr>
            <a:r>
              <a:rPr lang="fr-FR" altLang="fr-FR" dirty="0"/>
              <a:t>Ainsi, est assurée une certaine redistribution des revenus à l’échelle de la société, même si elle est assez faible, qui empêche de considérer que les cotisations et, simultanément, les retraites constituent un salaire différé, </a:t>
            </a:r>
            <a:r>
              <a:rPr lang="fr-FR" altLang="fr-FR" b="1" dirty="0"/>
              <a:t>car personne ne récupère sa propre mise</a:t>
            </a:r>
            <a:r>
              <a:rPr lang="fr-FR" altLang="fr-FR" dirty="0"/>
              <a:t>, d’autant et surtout que les pensions sont toujours issues de la production courante et non pas d’une exhumation de la production antérieure que l’on aurait mise de côté.</a:t>
            </a:r>
          </a:p>
          <a:p>
            <a:pPr eaLnBrk="1" hangingPunct="1">
              <a:spcBef>
                <a:spcPct val="0"/>
              </a:spcBef>
            </a:pPr>
            <a:endParaRPr lang="fr-FR" altLang="fr-FR" b="1" dirty="0"/>
          </a:p>
          <a:p>
            <a:pPr eaLnBrk="1" hangingPunct="1">
              <a:spcBef>
                <a:spcPct val="0"/>
              </a:spcBef>
            </a:pPr>
            <a:r>
              <a:rPr lang="fr-FR" altLang="fr-FR" b="1" dirty="0"/>
              <a:t>Le salaire socialisé n’est pas épargné, il est immédiatement distribué, ce sont les prestations sociales. </a:t>
            </a:r>
            <a:r>
              <a:rPr lang="fr-FR" altLang="fr-FR" dirty="0"/>
              <a:t>Ca n’est pas un salaire différé (suggère qu’il s’agirait d’une forme d’épargne, notre quote-part versée dans un pot commun que nous récupèrerions plus tard (logique assurantielle). </a:t>
            </a:r>
          </a:p>
          <a:p>
            <a:pPr eaLnBrk="1" hangingPunct="1">
              <a:spcBef>
                <a:spcPct val="0"/>
              </a:spcBef>
            </a:pPr>
            <a:endParaRPr lang="fr-FR" altLang="fr-FR" dirty="0"/>
          </a:p>
          <a:p>
            <a:pPr eaLnBrk="1" hangingPunct="1">
              <a:spcBef>
                <a:spcPct val="0"/>
              </a:spcBef>
            </a:pPr>
            <a:r>
              <a:rPr lang="fr-FR" altLang="fr-FR" dirty="0"/>
              <a:t>L’éventuel élargissement de l’assiette des cotisations est aujourd’hui mieux accepté qu’autrefois dans certains syndicats, dès l’instant que la cotisation est comprise comme une socialisation d’une partie de la richesse produite et non pas seulement comme une socialisation d’une partie de la masse salariale. Mais il subsiste un non-dit chez les adversaires de l’élargissement de l’assiette : une réticence à sortir d’une forte </a:t>
            </a:r>
            <a:r>
              <a:rPr lang="fr-FR" altLang="fr-FR" dirty="0" err="1"/>
              <a:t>contributivité</a:t>
            </a:r>
            <a:r>
              <a:rPr lang="fr-FR" altLang="fr-FR" dirty="0"/>
              <a:t> des prestations. </a:t>
            </a:r>
          </a:p>
          <a:p>
            <a:pPr eaLnBrk="1" hangingPunct="1">
              <a:spcBef>
                <a:spcPct val="0"/>
              </a:spcBef>
            </a:pPr>
            <a:r>
              <a:rPr lang="fr-FR" altLang="fr-FR" dirty="0"/>
              <a:t>Ce qui fonde, dans le système français de financement de la protection sociale, la différence entre la cotisation et l’impôt, c’est que la première est considérée comme « contributive », c’est-à-dire qu’elle ouvre, selon une logique assurancielle, des droits à prestations (ainsi, droit à la retraite, droit à l’assurance maladie, droit à l’assurance chômage), en principe proportionnels, tandis que l’impôt n’ouvre pas de tels droits. Mais il s’agit là largement d’une argutie, pour plusieurs raisons. </a:t>
            </a:r>
          </a:p>
          <a:p>
            <a:pPr eaLnBrk="1" hangingPunct="1">
              <a:spcBef>
                <a:spcPct val="0"/>
              </a:spcBef>
            </a:pPr>
            <a:r>
              <a:rPr lang="fr-FR" altLang="fr-FR" dirty="0"/>
              <a:t>            D’abord, certaines cotisations ouvrent des droits qui leur sont proportionnels ou quasi-proportionnels : par exemple, la retraite. Les femmes en savent quelque chose, dont les pensions sont en moyenne de 39 % inférieures à celles des hommes. Mais, même les pensions de retraite sont pour une part non contributives, notamment à travers les pensions de réversion au conjoint survivant. D’autres cotisations ouvrent des droits totalement détachés du montant des cotisations : par exemple, les prestations santé ne dépendent pas du montant des cotisations de l’assuré, et ses enfants en bénéficient, quel que soit le montant de ses cotisations. </a:t>
            </a:r>
          </a:p>
          <a:p>
            <a:pPr eaLnBrk="1" hangingPunct="1">
              <a:spcBef>
                <a:spcPct val="0"/>
              </a:spcBef>
            </a:pPr>
            <a:r>
              <a:rPr lang="fr-FR" altLang="fr-FR" dirty="0"/>
              <a:t>            Ensuite, la notion de </a:t>
            </a:r>
            <a:r>
              <a:rPr lang="fr-FR" altLang="fr-FR" dirty="0" err="1"/>
              <a:t>contributivité</a:t>
            </a:r>
            <a:r>
              <a:rPr lang="fr-FR" altLang="fr-FR" dirty="0"/>
              <a:t> serait mieux employée si elle portait sur la relation entre la cotisation et le salaire : plus le salaire est élevé, plus la cotisation est élevée avec un taux identique. Mais, pas de chance, il existe un « plafond » dit de la Sécurité sociale qui introduit une dégressivité dans la « </a:t>
            </a:r>
            <a:r>
              <a:rPr lang="fr-FR" altLang="fr-FR" dirty="0" err="1"/>
              <a:t>contributivité</a:t>
            </a:r>
            <a:r>
              <a:rPr lang="fr-FR" altLang="fr-FR" dirty="0"/>
              <a:t> ». </a:t>
            </a:r>
          </a:p>
          <a:p>
            <a:pPr eaLnBrk="1" hangingPunct="1">
              <a:spcBef>
                <a:spcPct val="0"/>
              </a:spcBef>
            </a:pPr>
            <a:r>
              <a:rPr lang="fr-FR" altLang="fr-FR" dirty="0"/>
              <a:t>            Enfin, au fur et à mesure que les droits sociaux tendent à devenir universels et non plus attachés seulement au statut de salarié, la protection sociale perd une partie de son caractère assuranciel pour contribuer à la redistribution des revenus. Donc la distinction originelle entre impôt et cotisation s’efface partiellement. Faut-il le regretter ? Oui, si c’est l’occasion pour les réformateurs néolibéraux de laminer un peu plus l’institution de la Sécurité sociale. Non, si les travailleurs et les citoyens exercent leur vigilance et leur contrôle. Autrement dit, ce n’est pas le canal par lequel passent les prélèvements obligatoires pour payer services publics et protection sociale qui fait la socialisation de la valeur ajoutée, ce sont, d’une part, la répartition du paiement des services publics et de la protection sociale entre les catégories sociales, et, d’autre part, la destination des sommes mutualisées.</a:t>
            </a:r>
          </a:p>
          <a:p>
            <a:pPr eaLnBrk="1" hangingPunct="1">
              <a:spcBef>
                <a:spcPct val="0"/>
              </a:spcBef>
            </a:pPr>
            <a:r>
              <a:rPr lang="fr-FR" altLang="fr-FR" dirty="0"/>
              <a:t> </a:t>
            </a:r>
          </a:p>
          <a:p>
            <a:pPr eaLnBrk="1" hangingPunct="1">
              <a:spcBef>
                <a:spcPct val="0"/>
              </a:spcBef>
            </a:pPr>
            <a:r>
              <a:rPr lang="fr-FR" altLang="fr-FR" dirty="0"/>
              <a:t>            En conclusion, il n’y a pas d’automaticité entre l’institution d’un système de sécurité sociale et son mode de financement. À chacun des stades de la production et de la répartition de la valeur ajoutée, c’est le rapport des forces qui joue.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04C390B-1C47-47F1-8475-9B76440D25AE}" type="slidenum">
              <a:rPr lang="fr-FR" smtClean="0"/>
              <a:t>9</a:t>
            </a:fld>
            <a:endParaRPr lang="fr-FR"/>
          </a:p>
        </p:txBody>
      </p:sp>
    </p:spTree>
    <p:extLst>
      <p:ext uri="{BB962C8B-B14F-4D97-AF65-F5344CB8AC3E}">
        <p14:creationId xmlns:p14="http://schemas.microsoft.com/office/powerpoint/2010/main" val="386868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fr-FR" altLang="fr-FR" dirty="0"/>
              <a:t>Des principes issus d’un compromis politique avec les forces en présences. Dès l’origine du système de sécu des concession sont faites. </a:t>
            </a:r>
          </a:p>
          <a:p>
            <a:pPr eaLnBrk="1" hangingPunct="1">
              <a:spcBef>
                <a:spcPct val="0"/>
              </a:spcBef>
            </a:pPr>
            <a:endParaRPr lang="fr-FR" altLang="fr-FR" dirty="0"/>
          </a:p>
          <a:p>
            <a:pPr eaLnBrk="1" hangingPunct="1">
              <a:spcBef>
                <a:spcPct val="0"/>
              </a:spcBef>
            </a:pPr>
            <a:r>
              <a:rPr lang="fr-FR" altLang="fr-FR" dirty="0"/>
              <a:t>Les prestations ont un caractère </a:t>
            </a:r>
            <a:r>
              <a:rPr lang="fr-FR" altLang="fr-FR" b="1" dirty="0"/>
              <a:t>partiellement non contributif puisque des individus ont des droits sans avoir personnellement contribué en proportion.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Elle repose sur le principe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qui permet de fonder l’idée d’une gestion du système déléguée aux intéressés.  S’il n’existe pas de définition précise de la notion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elle est attachée à l’idée d’une participation directe des ouvriers au financement du système. Il s’agit d’un principe politique fondamental. Il permet de donner à l’ouvrier une légitimité plus forte dans l’attribution d’un droit à prestation ; il vient justifier politiquement une garantie d’accès aux droits sociaux pour ces ouvriers dans une optique de solidarité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Selon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la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comme principe de légitimation des droits sociaux n’a donc aucun lien avec un quelconque principe de distribution des prestations et d’équilibre actuariel, elle doit au contraire permettre aux ouvriers de se délivrer des principes de l’assurance : « </a:t>
            </a:r>
            <a:r>
              <a:rPr lang="fr-FR" sz="1200" i="1" kern="1200" dirty="0">
                <a:solidFill>
                  <a:schemeClr val="tx1"/>
                </a:solidFill>
                <a:effectLst/>
                <a:latin typeface="+mn-lt"/>
                <a:ea typeface="+mn-ea"/>
                <a:cs typeface="+mn-cs"/>
              </a:rPr>
              <a:t>dire que le droit à une prestation sociale est mieux garanti par le versement par les salariés d’une cotisation, ne définit pas, a priori, les règles de socialisation des ressources ainsi collectées. Bien au contraire, la légitimité politique ainsi acquise devait permettre au salariat de s’affranchir de la logique des assurances marchandes et de promouvoir des règles de distribution plus solidaires que celles imposées par la loi du marché. Le système français de protection social porte encore les traces de cette solidarité, certaines prestations bénéficient aux </a:t>
            </a:r>
            <a:r>
              <a:rPr lang="fr-FR" sz="1200" i="1" kern="1200" dirty="0" err="1">
                <a:solidFill>
                  <a:schemeClr val="tx1"/>
                </a:solidFill>
                <a:effectLst/>
                <a:latin typeface="+mn-lt"/>
                <a:ea typeface="+mn-ea"/>
                <a:cs typeface="+mn-cs"/>
              </a:rPr>
              <a:t>ayant-droits</a:t>
            </a:r>
            <a:r>
              <a:rPr lang="fr-FR" sz="1200" i="1" kern="1200" dirty="0">
                <a:solidFill>
                  <a:schemeClr val="tx1"/>
                </a:solidFill>
                <a:effectLst/>
                <a:latin typeface="+mn-lt"/>
                <a:ea typeface="+mn-ea"/>
                <a:cs typeface="+mn-cs"/>
              </a:rPr>
              <a:t> des cotisants, des prestations qualifiées aujourd’hui de non contributives peuvent être interprétées comme une forme de compensation des inégalités engendrées par les rapports sociaux » </a:t>
            </a:r>
            <a:r>
              <a:rPr lang="fr-FR" sz="1200" kern="1200" dirty="0">
                <a:solidFill>
                  <a:schemeClr val="tx1"/>
                </a:solidFill>
                <a:effectLst/>
                <a:latin typeface="+mn-lt"/>
                <a:ea typeface="+mn-ea"/>
                <a:cs typeface="+mn-cs"/>
              </a:rPr>
              <a:t>(p. 6).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b="1" kern="1200" dirty="0">
                <a:solidFill>
                  <a:schemeClr val="tx1"/>
                </a:solidFill>
                <a:effectLst/>
                <a:latin typeface="+mn-lt"/>
                <a:ea typeface="+mn-ea"/>
                <a:cs typeface="+mn-cs"/>
              </a:rPr>
              <a:t>Plafonnement :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Plafond est fixé, puis augmenté de manière irrégulière jusqu’en 1959 où il est indexé sur l’augmentation des salaires. Ce plafond a pour but de permettre aux travailleurs de souscrire à des caisses complémentaires. Le système est ainsi complété dès son origine par des organismes complémentaires – les mutuelles et assurances privées – basés sur le volontariat.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La plupart des cotisations sociales sont « plafonnées », c’est-à-dire qu’elle ne sont calculées que sous la part du salaire brut comprise en dessous d’un certain plafond. En contrepartie, les prestations sociales qui remplacent le salaire (indemnité journalières de congé maladie ou de congé de maternité, retraite de base) ne prennent en compte que la part du salaire comprise sous ce plafond. Ainsi l’essentiel des cotisations de la Sécurité sociale ne sont prélevées que jusqu’au plafond (3 377€ brut mensuel en 2020, soit un peu plus de 2 SMIC). Les plafonds des complémentaires retraites et de l’assurance-chômage sont bien plus élevés (respectivement 4 et 8 plafonds de la Sécurité sociale). Jusqu’aux années 1980, ce système donnait aux cotisations sociales un profil franchement régressif : elles représentaient une part beaucoup plus importante pour les bas salaires que pour les salaires élevés. Dans les années 1980, les cotisations « déplafonnées », et le relèvement des cotisations de complémentaire retraites ont très largement réduit le caractère régressif des cotisations. Surtout, les exonérations de cotisations sociales employeur se sont multipliées sur les salaires moyens et faibles. Aujourd’hui les cotisations sociales sont nettement plus importantes sur les salaires élevés que sur les salaires faibles, sauf sur les salaires extrêmement élevés (les salaires du top 1%).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eaLnBrk="1" hangingPunct="1">
              <a:spcBef>
                <a:spcPct val="0"/>
              </a:spcBef>
            </a:pPr>
            <a:r>
              <a:rPr lang="fr-FR" altLang="fr-FR" b="1" dirty="0"/>
              <a:t>Les cotisations versées au même instant par les actifs:  elles représentent la partie de la richesse qui est socialisée ou mutualisée. </a:t>
            </a:r>
          </a:p>
          <a:p>
            <a:pPr eaLnBrk="1" hangingPunct="1">
              <a:spcBef>
                <a:spcPct val="0"/>
              </a:spcBef>
            </a:pPr>
            <a:endParaRPr lang="fr-FR" altLang="fr-FR" dirty="0"/>
          </a:p>
          <a:p>
            <a:pPr eaLnBrk="1" hangingPunct="1">
              <a:spcBef>
                <a:spcPct val="0"/>
              </a:spcBef>
            </a:pPr>
            <a:r>
              <a:rPr lang="fr-FR" altLang="fr-FR" dirty="0"/>
              <a:t>Ainsi, est assurée une certaine redistribution des revenus à l’échelle de la société, même si elle est assez faible, qui empêche de considérer que les cotisations et, simultanément, les retraites constituent un salaire différé, </a:t>
            </a:r>
            <a:r>
              <a:rPr lang="fr-FR" altLang="fr-FR" b="1" dirty="0"/>
              <a:t>car personne ne récupère sa propre mise</a:t>
            </a:r>
            <a:r>
              <a:rPr lang="fr-FR" altLang="fr-FR" dirty="0"/>
              <a:t>, d’autant et surtout que les pensions sont toujours issues de la production courante et non pas d’une exhumation de la production antérieure que l’on aurait mise de côté.</a:t>
            </a:r>
          </a:p>
          <a:p>
            <a:pPr eaLnBrk="1" hangingPunct="1">
              <a:spcBef>
                <a:spcPct val="0"/>
              </a:spcBef>
            </a:pPr>
            <a:endParaRPr lang="fr-FR" altLang="fr-FR" b="1" dirty="0"/>
          </a:p>
          <a:p>
            <a:pPr eaLnBrk="1" hangingPunct="1">
              <a:spcBef>
                <a:spcPct val="0"/>
              </a:spcBef>
            </a:pPr>
            <a:r>
              <a:rPr lang="fr-FR" altLang="fr-FR" b="1" dirty="0"/>
              <a:t>Le salaire socialisé n’est pas épargné, il est immédiatement distribué, ce sont les prestations sociales. </a:t>
            </a:r>
            <a:r>
              <a:rPr lang="fr-FR" altLang="fr-FR" dirty="0"/>
              <a:t>Ca n’est pas un salaire différé (suggère qu’il s’agirait d’une forme d’épargne, notre quote-part versée dans un pot commun que nous récupèrerions plus tard (logique assurantielle). </a:t>
            </a:r>
          </a:p>
          <a:p>
            <a:pPr eaLnBrk="1" hangingPunct="1">
              <a:spcBef>
                <a:spcPct val="0"/>
              </a:spcBef>
            </a:pPr>
            <a:endParaRPr lang="fr-FR" altLang="fr-FR" dirty="0"/>
          </a:p>
          <a:p>
            <a:pPr eaLnBrk="1" hangingPunct="1">
              <a:spcBef>
                <a:spcPct val="0"/>
              </a:spcBef>
            </a:pPr>
            <a:r>
              <a:rPr lang="fr-FR" altLang="fr-FR" dirty="0"/>
              <a:t>L’éventuel élargissement de l’assiette des cotisations est aujourd’hui mieux accepté qu’autrefois dans certains syndicats, dès l’instant que la cotisation est comprise comme une socialisation d’une partie de la richesse produite et non pas seulement comme une socialisation d’une partie de la masse salariale. Mais il subsiste un non-dit chez les adversaires de l’élargissement de l’assiette : une réticence à sortir d’une forte </a:t>
            </a:r>
            <a:r>
              <a:rPr lang="fr-FR" altLang="fr-FR" dirty="0" err="1"/>
              <a:t>contributivité</a:t>
            </a:r>
            <a:r>
              <a:rPr lang="fr-FR" altLang="fr-FR" dirty="0"/>
              <a:t> des prestations. </a:t>
            </a:r>
          </a:p>
          <a:p>
            <a:pPr eaLnBrk="1" hangingPunct="1">
              <a:spcBef>
                <a:spcPct val="0"/>
              </a:spcBef>
            </a:pPr>
            <a:r>
              <a:rPr lang="fr-FR" altLang="fr-FR" dirty="0"/>
              <a:t>Ce qui fonde, dans le système français de financement de la protection sociale, la différence entre la cotisation et l’impôt, c’est que la première est considérée comme « contributive », c’est-à-dire qu’elle ouvre, selon une logique assurancielle, des droits à prestations (ainsi, droit à la retraite, droit à l’assurance maladie, droit à l’assurance chômage), en principe proportionnels, tandis que l’impôt n’ouvre pas de tels droits. Mais il s’agit là largement d’une argutie, pour plusieurs raisons. </a:t>
            </a:r>
          </a:p>
          <a:p>
            <a:pPr eaLnBrk="1" hangingPunct="1">
              <a:spcBef>
                <a:spcPct val="0"/>
              </a:spcBef>
            </a:pPr>
            <a:r>
              <a:rPr lang="fr-FR" altLang="fr-FR" dirty="0"/>
              <a:t>            D’abord, certaines cotisations ouvrent des droits qui leur sont proportionnels ou quasi-proportionnels : par exemple, la retraite. Les femmes en savent quelque chose, dont les pensions sont en moyenne de 39 % inférieures à celles des hommes. Mais, même les pensions de retraite sont pour une part non contributives, notamment à travers les pensions de réversion au conjoint survivant. D’autres cotisations ouvrent des droits totalement détachés du montant des cotisations : par exemple, les prestations santé ne dépendent pas du montant des cotisations de l’assuré, et ses enfants en bénéficient, quel que soit le montant de ses cotisations. </a:t>
            </a:r>
          </a:p>
          <a:p>
            <a:pPr eaLnBrk="1" hangingPunct="1">
              <a:spcBef>
                <a:spcPct val="0"/>
              </a:spcBef>
            </a:pPr>
            <a:r>
              <a:rPr lang="fr-FR" altLang="fr-FR" dirty="0"/>
              <a:t>            Ensuite, la notion de </a:t>
            </a:r>
            <a:r>
              <a:rPr lang="fr-FR" altLang="fr-FR" dirty="0" err="1"/>
              <a:t>contributivité</a:t>
            </a:r>
            <a:r>
              <a:rPr lang="fr-FR" altLang="fr-FR" dirty="0"/>
              <a:t> serait mieux employée si elle portait sur la relation entre la cotisation et le salaire : plus le salaire est élevé, plus la cotisation est élevée avec un taux identique. Mais, pas de chance, il existe un « plafond » dit de la Sécurité sociale qui introduit une dégressivité dans la « </a:t>
            </a:r>
            <a:r>
              <a:rPr lang="fr-FR" altLang="fr-FR" dirty="0" err="1"/>
              <a:t>contributivité</a:t>
            </a:r>
            <a:r>
              <a:rPr lang="fr-FR" altLang="fr-FR" dirty="0"/>
              <a:t> ». </a:t>
            </a:r>
          </a:p>
          <a:p>
            <a:pPr eaLnBrk="1" hangingPunct="1">
              <a:spcBef>
                <a:spcPct val="0"/>
              </a:spcBef>
            </a:pPr>
            <a:r>
              <a:rPr lang="fr-FR" altLang="fr-FR" dirty="0"/>
              <a:t>            Enfin, au fur et à mesure que les droits sociaux tendent à devenir universels et non plus attachés seulement au statut de salarié, la protection sociale perd une partie de son caractère assuranciel pour contribuer à la redistribution des revenus. Donc la distinction originelle entre impôt et cotisation s’efface partiellement. Faut-il le regretter ? Oui, si c’est l’occasion pour les réformateurs néolibéraux de laminer un peu plus l’institution de la Sécurité sociale. Non, si les travailleurs et les citoyens exercent leur vigilance et leur contrôle. Autrement dit, ce n’est pas le canal par lequel passent les prélèvements obligatoires pour payer services publics et protection sociale qui fait la socialisation de la valeur ajoutée, ce sont, d’une part, la répartition du paiement des services publics et de la protection sociale entre les catégories sociales, et, d’autre part, la destination des sommes mutualisées.</a:t>
            </a:r>
          </a:p>
          <a:p>
            <a:pPr eaLnBrk="1" hangingPunct="1">
              <a:spcBef>
                <a:spcPct val="0"/>
              </a:spcBef>
            </a:pPr>
            <a:r>
              <a:rPr lang="fr-FR" altLang="fr-FR" dirty="0"/>
              <a:t> </a:t>
            </a:r>
          </a:p>
          <a:p>
            <a:pPr eaLnBrk="1" hangingPunct="1">
              <a:spcBef>
                <a:spcPct val="0"/>
              </a:spcBef>
            </a:pPr>
            <a:r>
              <a:rPr lang="fr-FR" altLang="fr-FR" dirty="0"/>
              <a:t>            En conclusion, il n’y a pas d’automaticité entre l’institution d’un système de sécurité sociale et son mode de financement. À chacun des stades de la production et de la répartition de la valeur ajoutée, c’est le rapport des forces qui joue.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04C390B-1C47-47F1-8475-9B76440D25AE}" type="slidenum">
              <a:rPr lang="fr-FR" smtClean="0"/>
              <a:t>10</a:t>
            </a:fld>
            <a:endParaRPr lang="fr-FR"/>
          </a:p>
        </p:txBody>
      </p:sp>
    </p:spTree>
    <p:extLst>
      <p:ext uri="{BB962C8B-B14F-4D97-AF65-F5344CB8AC3E}">
        <p14:creationId xmlns:p14="http://schemas.microsoft.com/office/powerpoint/2010/main" val="3303693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04C390B-1C47-47F1-8475-9B76440D25AE}" type="slidenum">
              <a:rPr lang="fr-FR" smtClean="0"/>
              <a:t>11</a:t>
            </a:fld>
            <a:endParaRPr lang="fr-FR"/>
          </a:p>
        </p:txBody>
      </p:sp>
    </p:spTree>
    <p:extLst>
      <p:ext uri="{BB962C8B-B14F-4D97-AF65-F5344CB8AC3E}">
        <p14:creationId xmlns:p14="http://schemas.microsoft.com/office/powerpoint/2010/main" val="112532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fr-FR" altLang="fr-FR" dirty="0"/>
              <a:t>Des principes issus d’un compromis politique avec les forces en présences. Dès l’origine du système de sécu des concession sont faites. </a:t>
            </a:r>
          </a:p>
          <a:p>
            <a:pPr eaLnBrk="1" hangingPunct="1">
              <a:spcBef>
                <a:spcPct val="0"/>
              </a:spcBef>
            </a:pPr>
            <a:endParaRPr lang="fr-FR" altLang="fr-FR" dirty="0"/>
          </a:p>
          <a:p>
            <a:pPr eaLnBrk="1" hangingPunct="1">
              <a:spcBef>
                <a:spcPct val="0"/>
              </a:spcBef>
            </a:pPr>
            <a:r>
              <a:rPr lang="fr-FR" altLang="fr-FR" dirty="0"/>
              <a:t>Les prestations ont un caractère </a:t>
            </a:r>
            <a:r>
              <a:rPr lang="fr-FR" altLang="fr-FR" b="1" dirty="0"/>
              <a:t>partiellement non contributif puisque des individus ont des droits sans avoir personnellement contribué en proportion.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Elle repose sur le principe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qui permet de fonder l’idée d’une gestion du système déléguée aux intéressés.  S’il n’existe pas de définition précise de la notion de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elle est attachée à l’idée d’une participation directe des ouvriers au financement du système. Il s’agit d’un principe politique fondamental. Il permet de donner à l’ouvrier une légitimité plus forte dans l’attribution d’un droit à prestation ; il vient justifier politiquement une garantie d’accès aux droits sociaux pour ces ouvriers dans une optique de solidarité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Selon </a:t>
            </a:r>
            <a:r>
              <a:rPr lang="fr-FR" sz="1200" kern="1200" dirty="0" err="1">
                <a:solidFill>
                  <a:schemeClr val="tx1"/>
                </a:solidFill>
                <a:effectLst/>
                <a:latin typeface="+mn-lt"/>
                <a:ea typeface="+mn-ea"/>
                <a:cs typeface="+mn-cs"/>
              </a:rPr>
              <a:t>Concialdi</a:t>
            </a:r>
            <a:r>
              <a:rPr lang="fr-FR" sz="1200" kern="1200" dirty="0">
                <a:solidFill>
                  <a:schemeClr val="tx1"/>
                </a:solidFill>
                <a:effectLst/>
                <a:latin typeface="+mn-lt"/>
                <a:ea typeface="+mn-ea"/>
                <a:cs typeface="+mn-cs"/>
              </a:rPr>
              <a:t> (1999), la </a:t>
            </a:r>
            <a:r>
              <a:rPr lang="fr-FR" sz="1200" kern="1200" dirty="0" err="1">
                <a:solidFill>
                  <a:schemeClr val="tx1"/>
                </a:solidFill>
                <a:effectLst/>
                <a:latin typeface="+mn-lt"/>
                <a:ea typeface="+mn-ea"/>
                <a:cs typeface="+mn-cs"/>
              </a:rPr>
              <a:t>contributivité</a:t>
            </a:r>
            <a:r>
              <a:rPr lang="fr-FR" sz="1200" kern="1200" dirty="0">
                <a:solidFill>
                  <a:schemeClr val="tx1"/>
                </a:solidFill>
                <a:effectLst/>
                <a:latin typeface="+mn-lt"/>
                <a:ea typeface="+mn-ea"/>
                <a:cs typeface="+mn-cs"/>
              </a:rPr>
              <a:t> comme principe de légitimation des droits sociaux n’a donc aucun lien avec un quelconque principe de distribution des prestations et d’équilibre actuariel, elle doit au contraire permettre aux ouvriers de se délivrer des principes de l’assurance : « </a:t>
            </a:r>
            <a:r>
              <a:rPr lang="fr-FR" sz="1200" i="1" kern="1200" dirty="0">
                <a:solidFill>
                  <a:schemeClr val="tx1"/>
                </a:solidFill>
                <a:effectLst/>
                <a:latin typeface="+mn-lt"/>
                <a:ea typeface="+mn-ea"/>
                <a:cs typeface="+mn-cs"/>
              </a:rPr>
              <a:t>dire que le droit à une prestation sociale est mieux garanti par le versement par les salariés d’une cotisation, ne définit pas, a priori, les règles de socialisation des ressources ainsi collectées. Bien au contraire, la légitimité politique ainsi acquise devait permettre au salariat de s’affranchir de la logique des assurances marchandes et de promouvoir des règles de distribution plus solidaires que celles imposées par la loi du marché. Le système français de protection social porte encore les traces de cette solidarité, certaines prestations bénéficient aux </a:t>
            </a:r>
            <a:r>
              <a:rPr lang="fr-FR" sz="1200" i="1" kern="1200" dirty="0" err="1">
                <a:solidFill>
                  <a:schemeClr val="tx1"/>
                </a:solidFill>
                <a:effectLst/>
                <a:latin typeface="+mn-lt"/>
                <a:ea typeface="+mn-ea"/>
                <a:cs typeface="+mn-cs"/>
              </a:rPr>
              <a:t>ayant-droits</a:t>
            </a:r>
            <a:r>
              <a:rPr lang="fr-FR" sz="1200" i="1" kern="1200" dirty="0">
                <a:solidFill>
                  <a:schemeClr val="tx1"/>
                </a:solidFill>
                <a:effectLst/>
                <a:latin typeface="+mn-lt"/>
                <a:ea typeface="+mn-ea"/>
                <a:cs typeface="+mn-cs"/>
              </a:rPr>
              <a:t> des cotisants, des prestations qualifiées aujourd’hui de non contributives peuvent être interprétées comme une forme de compensation des inégalités engendrées par les rapports sociaux » </a:t>
            </a:r>
            <a:r>
              <a:rPr lang="fr-FR" sz="1200" kern="1200" dirty="0">
                <a:solidFill>
                  <a:schemeClr val="tx1"/>
                </a:solidFill>
                <a:effectLst/>
                <a:latin typeface="+mn-lt"/>
                <a:ea typeface="+mn-ea"/>
                <a:cs typeface="+mn-cs"/>
              </a:rPr>
              <a:t>(p. 6).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b="1" kern="1200" dirty="0">
                <a:solidFill>
                  <a:schemeClr val="tx1"/>
                </a:solidFill>
                <a:effectLst/>
                <a:latin typeface="+mn-lt"/>
                <a:ea typeface="+mn-ea"/>
                <a:cs typeface="+mn-cs"/>
              </a:rPr>
              <a:t>Plafonnement :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Plafond est fixé, puis augmenté de manière irrégulière jusqu’en 1959 où il est indexé sur l’augmentation des salaires. Ce plafond a pour but de permettre aux travailleurs de souscrire à des caisses complémentaires. Le système est ainsi complété dès son origine par des organismes complémentaires – les mutuelles et assurances privées – basés sur le volontariat. </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a:solidFill>
                  <a:schemeClr val="tx1"/>
                </a:solidFill>
                <a:effectLst/>
                <a:latin typeface="+mn-lt"/>
                <a:ea typeface="+mn-ea"/>
                <a:cs typeface="+mn-cs"/>
              </a:rPr>
              <a:t>La plupart des cotisations sociales sont « plafonnées », c’est-à-dire qu’elle ne sont calculées que sous la part du salaire brut comprise en dessous d’un certain plafond. En contrepartie, les prestations sociales qui remplacent le salaire (indemnité journalières de congé maladie ou de congé de maternité, retraite de base) ne prennent en compte que la part du salaire comprise sous ce plafond. Ainsi l’essentiel des cotisations de la Sécurité sociale ne sont prélevées que jusqu’au plafond (3 377€ brut mensuel en 2020, soit un peu plus de 2 SMIC). Les plafonds des complémentaires retraites et de l’assurance-chômage sont bien plus élevés (respectivement 4 et 8 plafonds de la Sécurité sociale). Jusqu’aux années 1980, ce système donnait aux cotisations sociales un profil franchement régressif : elles représentaient une part beaucoup plus importante pour les bas salaires que pour les salaires élevés. Dans les années 1980, les cotisations « déplafonnées », et le relèvement des cotisations de complémentaire retraites ont très largement réduit le caractère régressif des cotisations. Surtout, les exonérations de cotisations sociales employeur se sont multipliées sur les salaires moyens et faibles. Aujourd’hui les cotisations sociales sont nettement plus importantes sur les salaires élevés que sur les salaires faibles, sauf sur les salaires extrêmement élevés (les salaires du top 1%).  </a:t>
            </a: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1200" kern="1200" dirty="0">
              <a:solidFill>
                <a:schemeClr val="tx1"/>
              </a:solidFill>
              <a:effectLst/>
              <a:latin typeface="+mn-lt"/>
              <a:ea typeface="+mn-ea"/>
              <a:cs typeface="+mn-cs"/>
            </a:endParaRPr>
          </a:p>
          <a:p>
            <a:pPr eaLnBrk="1" hangingPunct="1">
              <a:spcBef>
                <a:spcPct val="0"/>
              </a:spcBef>
            </a:pPr>
            <a:r>
              <a:rPr lang="fr-FR" altLang="fr-FR" b="1" dirty="0"/>
              <a:t>Les cotisations versées au même instant par les actifs:  elles représentent la partie de la richesse qui est socialisée ou mutualisée. </a:t>
            </a:r>
          </a:p>
          <a:p>
            <a:pPr eaLnBrk="1" hangingPunct="1">
              <a:spcBef>
                <a:spcPct val="0"/>
              </a:spcBef>
            </a:pPr>
            <a:endParaRPr lang="fr-FR" altLang="fr-FR" dirty="0"/>
          </a:p>
          <a:p>
            <a:pPr eaLnBrk="1" hangingPunct="1">
              <a:spcBef>
                <a:spcPct val="0"/>
              </a:spcBef>
            </a:pPr>
            <a:r>
              <a:rPr lang="fr-FR" altLang="fr-FR" dirty="0"/>
              <a:t>Ainsi, est assurée une certaine redistribution des revenus à l’échelle de la société, même si elle est assez faible, qui empêche de considérer que les cotisations et, simultanément, les retraites constituent un salaire différé, </a:t>
            </a:r>
            <a:r>
              <a:rPr lang="fr-FR" altLang="fr-FR" b="1" dirty="0"/>
              <a:t>car personne ne récupère sa propre mise</a:t>
            </a:r>
            <a:r>
              <a:rPr lang="fr-FR" altLang="fr-FR" dirty="0"/>
              <a:t>, d’autant et surtout que les pensions sont toujours issues de la production courante et non pas d’une exhumation de la production antérieure que l’on aurait mise de côté.</a:t>
            </a:r>
          </a:p>
          <a:p>
            <a:pPr eaLnBrk="1" hangingPunct="1">
              <a:spcBef>
                <a:spcPct val="0"/>
              </a:spcBef>
            </a:pPr>
            <a:endParaRPr lang="fr-FR" altLang="fr-FR" b="1" dirty="0"/>
          </a:p>
          <a:p>
            <a:pPr eaLnBrk="1" hangingPunct="1">
              <a:spcBef>
                <a:spcPct val="0"/>
              </a:spcBef>
            </a:pPr>
            <a:r>
              <a:rPr lang="fr-FR" altLang="fr-FR" b="1" dirty="0"/>
              <a:t>Le salaire socialisé n’est pas épargné, il est immédiatement distribué, ce sont les prestations sociales. </a:t>
            </a:r>
            <a:r>
              <a:rPr lang="fr-FR" altLang="fr-FR" dirty="0"/>
              <a:t>Ca n’est pas un salaire différé (suggère qu’il s’agirait d’une forme d’épargne, notre quote-part versée dans un pot commun que nous récupèrerions plus tard (logique assurantielle). </a:t>
            </a:r>
          </a:p>
          <a:p>
            <a:pPr eaLnBrk="1" hangingPunct="1">
              <a:spcBef>
                <a:spcPct val="0"/>
              </a:spcBef>
            </a:pPr>
            <a:endParaRPr lang="fr-FR" altLang="fr-FR" dirty="0"/>
          </a:p>
          <a:p>
            <a:pPr eaLnBrk="1" hangingPunct="1">
              <a:spcBef>
                <a:spcPct val="0"/>
              </a:spcBef>
            </a:pPr>
            <a:r>
              <a:rPr lang="fr-FR" altLang="fr-FR" dirty="0"/>
              <a:t>L’éventuel élargissement de l’assiette des cotisations est aujourd’hui mieux accepté qu’autrefois dans certains syndicats, dès l’instant que la cotisation est comprise comme une socialisation d’une partie de la richesse produite et non pas seulement comme une socialisation d’une partie de la masse salariale. Mais il subsiste un non-dit chez les adversaires de l’élargissement de l’assiette : une réticence à sortir d’une forte </a:t>
            </a:r>
            <a:r>
              <a:rPr lang="fr-FR" altLang="fr-FR" dirty="0" err="1"/>
              <a:t>contributivité</a:t>
            </a:r>
            <a:r>
              <a:rPr lang="fr-FR" altLang="fr-FR" dirty="0"/>
              <a:t> des prestations. </a:t>
            </a:r>
          </a:p>
          <a:p>
            <a:pPr eaLnBrk="1" hangingPunct="1">
              <a:spcBef>
                <a:spcPct val="0"/>
              </a:spcBef>
            </a:pPr>
            <a:r>
              <a:rPr lang="fr-FR" altLang="fr-FR" dirty="0"/>
              <a:t>Ce qui fonde, dans le système français de financement de la protection sociale, la différence entre la cotisation et l’impôt, c’est que la première est considérée comme « contributive », c’est-à-dire qu’elle ouvre, selon une logique assurancielle, des droits à prestations (ainsi, droit à la retraite, droit à l’assurance maladie, droit à l’assurance chômage), en principe proportionnels, tandis que l’impôt n’ouvre pas de tels droits. Mais il s’agit là largement d’une argutie, pour plusieurs raisons. </a:t>
            </a:r>
          </a:p>
          <a:p>
            <a:pPr eaLnBrk="1" hangingPunct="1">
              <a:spcBef>
                <a:spcPct val="0"/>
              </a:spcBef>
            </a:pPr>
            <a:r>
              <a:rPr lang="fr-FR" altLang="fr-FR" dirty="0"/>
              <a:t>            D’abord, certaines cotisations ouvrent des droits qui leur sont proportionnels ou quasi-proportionnels : par exemple, la retraite. Les femmes en savent quelque chose, dont les pensions sont en moyenne de 39 % inférieures à celles des hommes. Mais, même les pensions de retraite sont pour une part non contributives, notamment à travers les pensions de réversion au conjoint survivant. D’autres cotisations ouvrent des droits totalement détachés du montant des cotisations : par exemple, les prestations santé ne dépendent pas du montant des cotisations de l’assuré, et ses enfants en bénéficient, quel que soit le montant de ses cotisations. </a:t>
            </a:r>
          </a:p>
          <a:p>
            <a:pPr eaLnBrk="1" hangingPunct="1">
              <a:spcBef>
                <a:spcPct val="0"/>
              </a:spcBef>
            </a:pPr>
            <a:r>
              <a:rPr lang="fr-FR" altLang="fr-FR" dirty="0"/>
              <a:t>            Ensuite, la notion de </a:t>
            </a:r>
            <a:r>
              <a:rPr lang="fr-FR" altLang="fr-FR" dirty="0" err="1"/>
              <a:t>contributivité</a:t>
            </a:r>
            <a:r>
              <a:rPr lang="fr-FR" altLang="fr-FR" dirty="0"/>
              <a:t> serait mieux employée si elle portait sur la relation entre la cotisation et le salaire : plus le salaire est élevé, plus la cotisation est élevée avec un taux identique. Mais, pas de chance, il existe un « plafond » dit de la Sécurité sociale qui introduit une dégressivité dans la « </a:t>
            </a:r>
            <a:r>
              <a:rPr lang="fr-FR" altLang="fr-FR" dirty="0" err="1"/>
              <a:t>contributivité</a:t>
            </a:r>
            <a:r>
              <a:rPr lang="fr-FR" altLang="fr-FR" dirty="0"/>
              <a:t> ». </a:t>
            </a:r>
          </a:p>
          <a:p>
            <a:pPr eaLnBrk="1" hangingPunct="1">
              <a:spcBef>
                <a:spcPct val="0"/>
              </a:spcBef>
            </a:pPr>
            <a:r>
              <a:rPr lang="fr-FR" altLang="fr-FR" dirty="0"/>
              <a:t>            Enfin, au fur et à mesure que les droits sociaux tendent à devenir universels et non plus attachés seulement au statut de salarié, la protection sociale perd une partie de son caractère assuranciel pour contribuer à la redistribution des revenus. Donc la distinction originelle entre impôt et cotisation s’efface partiellement. Faut-il le regretter ? Oui, si c’est l’occasion pour les réformateurs néolibéraux de laminer un peu plus l’institution de la Sécurité sociale. Non, si les travailleurs et les citoyens exercent leur vigilance et leur contrôle. Autrement dit, ce n’est pas le canal par lequel passent les prélèvements obligatoires pour payer services publics et protection sociale qui fait la socialisation de la valeur ajoutée, ce sont, d’une part, la répartition du paiement des services publics et de la protection sociale entre les catégories sociales, et, d’autre part, la destination des sommes mutualisées.</a:t>
            </a:r>
          </a:p>
          <a:p>
            <a:pPr eaLnBrk="1" hangingPunct="1">
              <a:spcBef>
                <a:spcPct val="0"/>
              </a:spcBef>
            </a:pPr>
            <a:r>
              <a:rPr lang="fr-FR" altLang="fr-FR" dirty="0"/>
              <a:t> </a:t>
            </a:r>
          </a:p>
          <a:p>
            <a:pPr eaLnBrk="1" hangingPunct="1">
              <a:spcBef>
                <a:spcPct val="0"/>
              </a:spcBef>
            </a:pPr>
            <a:r>
              <a:rPr lang="fr-FR" altLang="fr-FR" dirty="0"/>
              <a:t>            En conclusion, il n’y a pas d’automaticité entre l’institution d’un système de sécurité sociale et son mode de financement. À chacun des stades de la production et de la répartition de la valeur ajoutée, c’est le rapport des forces qui joue.</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804C390B-1C47-47F1-8475-9B76440D25AE}" type="slidenum">
              <a:rPr lang="fr-FR" smtClean="0"/>
              <a:t>12</a:t>
            </a:fld>
            <a:endParaRPr lang="fr-FR"/>
          </a:p>
        </p:txBody>
      </p:sp>
    </p:spTree>
    <p:extLst>
      <p:ext uri="{BB962C8B-B14F-4D97-AF65-F5344CB8AC3E}">
        <p14:creationId xmlns:p14="http://schemas.microsoft.com/office/powerpoint/2010/main" val="448998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104C1E6-0E72-41AD-8E74-FA9068F4C6C2}" type="datetime1">
              <a:rPr lang="fr-FR" smtClean="0"/>
              <a:t>06/10/2022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590BBF-230F-4F58-A768-4F86703DEFE6}" type="slidenum">
              <a:rPr lang="fr-FR" smtClean="0"/>
              <a:t>‹N°›</a:t>
            </a:fld>
            <a:endParaRPr lang="fr-FR"/>
          </a:p>
        </p:txBody>
      </p:sp>
    </p:spTree>
    <p:extLst>
      <p:ext uri="{BB962C8B-B14F-4D97-AF65-F5344CB8AC3E}">
        <p14:creationId xmlns:p14="http://schemas.microsoft.com/office/powerpoint/2010/main" val="118873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F6DC3FD-CE2E-42C2-884D-FC8E8DF21AD8}" type="datetime1">
              <a:rPr lang="fr-FR" smtClean="0"/>
              <a:t>06/10/2022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590BBF-230F-4F58-A768-4F86703DEFE6}" type="slidenum">
              <a:rPr lang="fr-FR" smtClean="0"/>
              <a:t>‹N°›</a:t>
            </a:fld>
            <a:endParaRPr lang="fr-FR"/>
          </a:p>
        </p:txBody>
      </p:sp>
    </p:spTree>
    <p:extLst>
      <p:ext uri="{BB962C8B-B14F-4D97-AF65-F5344CB8AC3E}">
        <p14:creationId xmlns:p14="http://schemas.microsoft.com/office/powerpoint/2010/main" val="39139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821572-5C14-4009-B288-1E539BDDDA54}" type="datetime1">
              <a:rPr lang="fr-FR" smtClean="0"/>
              <a:t>06/10/2022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590BBF-230F-4F58-A768-4F86703DEFE6}"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4211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D43A090-2FBE-4AE6-A623-DBAACCFEC829}" type="datetime1">
              <a:rPr lang="fr-FR" smtClean="0"/>
              <a:t>06/10/2022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590BBF-230F-4F58-A768-4F86703DEFE6}" type="slidenum">
              <a:rPr lang="fr-FR" smtClean="0"/>
              <a:t>‹N°›</a:t>
            </a:fld>
            <a:endParaRPr lang="fr-FR"/>
          </a:p>
        </p:txBody>
      </p:sp>
    </p:spTree>
    <p:extLst>
      <p:ext uri="{BB962C8B-B14F-4D97-AF65-F5344CB8AC3E}">
        <p14:creationId xmlns:p14="http://schemas.microsoft.com/office/powerpoint/2010/main" val="1193621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711D1AD-F578-41C6-B848-750028CBDECB}" type="datetime1">
              <a:rPr lang="fr-FR" smtClean="0"/>
              <a:t>06/10/2022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590BBF-230F-4F58-A768-4F86703DEFE6}"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9805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2092353-3E7B-49D5-9C78-95545FE29A67}" type="datetime1">
              <a:rPr lang="fr-FR" smtClean="0"/>
              <a:t>06/10/2022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590BBF-230F-4F58-A768-4F86703DEFE6}" type="slidenum">
              <a:rPr lang="fr-FR" smtClean="0"/>
              <a:t>‹N°›</a:t>
            </a:fld>
            <a:endParaRPr lang="fr-FR"/>
          </a:p>
        </p:txBody>
      </p:sp>
    </p:spTree>
    <p:extLst>
      <p:ext uri="{BB962C8B-B14F-4D97-AF65-F5344CB8AC3E}">
        <p14:creationId xmlns:p14="http://schemas.microsoft.com/office/powerpoint/2010/main" val="3736874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777E574-5233-4D70-918F-B532C4943BF3}" type="datetime1">
              <a:rPr lang="fr-FR" smtClean="0"/>
              <a:t>06/10/2022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590BBF-230F-4F58-A768-4F86703DEFE6}" type="slidenum">
              <a:rPr lang="fr-FR" smtClean="0"/>
              <a:t>‹N°›</a:t>
            </a:fld>
            <a:endParaRPr lang="fr-FR"/>
          </a:p>
        </p:txBody>
      </p:sp>
    </p:spTree>
    <p:extLst>
      <p:ext uri="{BB962C8B-B14F-4D97-AF65-F5344CB8AC3E}">
        <p14:creationId xmlns:p14="http://schemas.microsoft.com/office/powerpoint/2010/main" val="147173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CF32C80-217B-4680-A311-0E3CE36A5F72}" type="datetime1">
              <a:rPr lang="fr-FR" smtClean="0"/>
              <a:t>06/10/2022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590BBF-230F-4F58-A768-4F86703DEFE6}" type="slidenum">
              <a:rPr lang="fr-FR" smtClean="0"/>
              <a:t>‹N°›</a:t>
            </a:fld>
            <a:endParaRPr lang="fr-FR"/>
          </a:p>
        </p:txBody>
      </p:sp>
    </p:spTree>
    <p:extLst>
      <p:ext uri="{BB962C8B-B14F-4D97-AF65-F5344CB8AC3E}">
        <p14:creationId xmlns:p14="http://schemas.microsoft.com/office/powerpoint/2010/main" val="204272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F5F2C9D-3612-4DBB-9C21-2CCB99A69543}" type="datetime1">
              <a:rPr lang="fr-FR" smtClean="0"/>
              <a:t>06/10/2022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590BBF-230F-4F58-A768-4F86703DEFE6}" type="slidenum">
              <a:rPr lang="fr-FR" smtClean="0"/>
              <a:t>‹N°›</a:t>
            </a:fld>
            <a:endParaRPr lang="fr-FR"/>
          </a:p>
        </p:txBody>
      </p:sp>
    </p:spTree>
    <p:extLst>
      <p:ext uri="{BB962C8B-B14F-4D97-AF65-F5344CB8AC3E}">
        <p14:creationId xmlns:p14="http://schemas.microsoft.com/office/powerpoint/2010/main" val="356861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C6D75B3-0295-4AA1-8A04-40423EFD5BDB}" type="datetime1">
              <a:rPr lang="fr-FR" smtClean="0"/>
              <a:t>06/10/2022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4590BBF-230F-4F58-A768-4F86703DEFE6}" type="slidenum">
              <a:rPr lang="fr-FR" smtClean="0"/>
              <a:t>‹N°›</a:t>
            </a:fld>
            <a:endParaRPr lang="fr-FR"/>
          </a:p>
        </p:txBody>
      </p:sp>
    </p:spTree>
    <p:extLst>
      <p:ext uri="{BB962C8B-B14F-4D97-AF65-F5344CB8AC3E}">
        <p14:creationId xmlns:p14="http://schemas.microsoft.com/office/powerpoint/2010/main" val="227299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FBAA7AA-D6DE-475B-90B0-08141CF11A6B}" type="datetime1">
              <a:rPr lang="fr-FR" smtClean="0"/>
              <a:t>06/10/2022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4590BBF-230F-4F58-A768-4F86703DEFE6}" type="slidenum">
              <a:rPr lang="fr-FR" smtClean="0"/>
              <a:t>‹N°›</a:t>
            </a:fld>
            <a:endParaRPr lang="fr-FR"/>
          </a:p>
        </p:txBody>
      </p:sp>
    </p:spTree>
    <p:extLst>
      <p:ext uri="{BB962C8B-B14F-4D97-AF65-F5344CB8AC3E}">
        <p14:creationId xmlns:p14="http://schemas.microsoft.com/office/powerpoint/2010/main" val="238605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47950A5-6CB9-4E81-BD6E-899DF8CF5300}" type="datetime1">
              <a:rPr lang="fr-FR" smtClean="0"/>
              <a:t>06/10/2022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4590BBF-230F-4F58-A768-4F86703DEFE6}" type="slidenum">
              <a:rPr lang="fr-FR" smtClean="0"/>
              <a:t>‹N°›</a:t>
            </a:fld>
            <a:endParaRPr lang="fr-FR"/>
          </a:p>
        </p:txBody>
      </p:sp>
    </p:spTree>
    <p:extLst>
      <p:ext uri="{BB962C8B-B14F-4D97-AF65-F5344CB8AC3E}">
        <p14:creationId xmlns:p14="http://schemas.microsoft.com/office/powerpoint/2010/main" val="367037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61033D9-612F-4A84-9306-D9005FCA4332}" type="datetime1">
              <a:rPr lang="fr-FR" smtClean="0"/>
              <a:t>06/10/2022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4590BBF-230F-4F58-A768-4F86703DEFE6}" type="slidenum">
              <a:rPr lang="fr-FR" smtClean="0"/>
              <a:t>‹N°›</a:t>
            </a:fld>
            <a:endParaRPr lang="fr-FR"/>
          </a:p>
        </p:txBody>
      </p:sp>
    </p:spTree>
    <p:extLst>
      <p:ext uri="{BB962C8B-B14F-4D97-AF65-F5344CB8AC3E}">
        <p14:creationId xmlns:p14="http://schemas.microsoft.com/office/powerpoint/2010/main" val="2623631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16044-4006-4765-BBD4-5777E5A5DB4A}" type="datetime1">
              <a:rPr lang="fr-FR" smtClean="0"/>
              <a:t>06/10/2022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4590BBF-230F-4F58-A768-4F86703DEFE6}" type="slidenum">
              <a:rPr lang="fr-FR" smtClean="0"/>
              <a:t>‹N°›</a:t>
            </a:fld>
            <a:endParaRPr lang="fr-FR"/>
          </a:p>
        </p:txBody>
      </p:sp>
    </p:spTree>
    <p:extLst>
      <p:ext uri="{BB962C8B-B14F-4D97-AF65-F5344CB8AC3E}">
        <p14:creationId xmlns:p14="http://schemas.microsoft.com/office/powerpoint/2010/main" val="817157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5F7010E-3C26-447F-8D86-E832B393FCC4}" type="datetime1">
              <a:rPr lang="fr-FR" smtClean="0"/>
              <a:t>06/10/2022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4590BBF-230F-4F58-A768-4F86703DEFE6}" type="slidenum">
              <a:rPr lang="fr-FR" smtClean="0"/>
              <a:t>‹N°›</a:t>
            </a:fld>
            <a:endParaRPr lang="fr-FR"/>
          </a:p>
        </p:txBody>
      </p:sp>
    </p:spTree>
    <p:extLst>
      <p:ext uri="{BB962C8B-B14F-4D97-AF65-F5344CB8AC3E}">
        <p14:creationId xmlns:p14="http://schemas.microsoft.com/office/powerpoint/2010/main" val="24330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CFC1C5D-1D88-4FE9-8444-1E681DC6D753}" type="datetime1">
              <a:rPr lang="fr-FR" smtClean="0"/>
              <a:t>06/10/2022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4590BBF-230F-4F58-A768-4F86703DEFE6}" type="slidenum">
              <a:rPr lang="fr-FR" smtClean="0"/>
              <a:t>‹N°›</a:t>
            </a:fld>
            <a:endParaRPr lang="fr-FR"/>
          </a:p>
        </p:txBody>
      </p:sp>
    </p:spTree>
    <p:extLst>
      <p:ext uri="{BB962C8B-B14F-4D97-AF65-F5344CB8AC3E}">
        <p14:creationId xmlns:p14="http://schemas.microsoft.com/office/powerpoint/2010/main" val="19797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AE691B-B8B7-41E1-9DCE-6E82834EAA37}" type="datetime1">
              <a:rPr lang="fr-FR" smtClean="0"/>
              <a:t>06/10/2022</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4590BBF-230F-4F58-A768-4F86703DEFE6}" type="slidenum">
              <a:rPr lang="fr-FR" smtClean="0"/>
              <a:t>‹N°›</a:t>
            </a:fld>
            <a:endParaRPr lang="fr-FR"/>
          </a:p>
        </p:txBody>
      </p:sp>
    </p:spTree>
    <p:extLst>
      <p:ext uri="{BB962C8B-B14F-4D97-AF65-F5344CB8AC3E}">
        <p14:creationId xmlns:p14="http://schemas.microsoft.com/office/powerpoint/2010/main" val="2274607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vie-publique.fr/fiches/21969-les-lois-de-financement-de-la-securite-sociale-lfs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ous-titre 2">
            <a:extLst>
              <a:ext uri="{FF2B5EF4-FFF2-40B4-BE49-F238E27FC236}">
                <a16:creationId xmlns:a16="http://schemas.microsoft.com/office/drawing/2014/main" id="{3601DF3B-9DF5-48FD-864B-D579716B3ECA}"/>
              </a:ext>
            </a:extLst>
          </p:cNvPr>
          <p:cNvSpPr>
            <a:spLocks noGrp="1"/>
          </p:cNvSpPr>
          <p:nvPr>
            <p:ph type="subTitle" idx="1"/>
          </p:nvPr>
        </p:nvSpPr>
        <p:spPr>
          <a:xfrm>
            <a:off x="1848204" y="4102920"/>
            <a:ext cx="7766936" cy="1096899"/>
          </a:xfrm>
        </p:spPr>
        <p:txBody>
          <a:bodyPr>
            <a:normAutofit lnSpcReduction="10000"/>
          </a:bodyPr>
          <a:lstStyle/>
          <a:p>
            <a:r>
              <a:rPr lang="fr-FR" dirty="0"/>
              <a:t>Alexis Jeamet</a:t>
            </a:r>
          </a:p>
          <a:p>
            <a:r>
              <a:rPr lang="fr-FR" dirty="0"/>
              <a:t>Conseiller confédéral, Pôle Santé – Reconquête de la Sécurité sociale</a:t>
            </a:r>
          </a:p>
          <a:p>
            <a:r>
              <a:rPr lang="fr-FR" dirty="0"/>
              <a:t>Jeudi 6 octobre 2022</a:t>
            </a:r>
          </a:p>
        </p:txBody>
      </p:sp>
      <p:sp>
        <p:nvSpPr>
          <p:cNvPr id="2" name="Titre 1">
            <a:extLst>
              <a:ext uri="{FF2B5EF4-FFF2-40B4-BE49-F238E27FC236}">
                <a16:creationId xmlns:a16="http://schemas.microsoft.com/office/drawing/2014/main" id="{78BF495F-C7BC-43DC-B50B-F085AFDCA9ED}"/>
              </a:ext>
            </a:extLst>
          </p:cNvPr>
          <p:cNvSpPr>
            <a:spLocks noGrp="1"/>
          </p:cNvSpPr>
          <p:nvPr>
            <p:ph type="ctrTitle"/>
          </p:nvPr>
        </p:nvSpPr>
        <p:spPr>
          <a:xfrm>
            <a:off x="330200" y="2032800"/>
            <a:ext cx="10093406" cy="1927893"/>
          </a:xfrm>
        </p:spPr>
        <p:txBody>
          <a:bodyPr>
            <a:normAutofit/>
          </a:bodyPr>
          <a:lstStyle/>
          <a:p>
            <a:r>
              <a:rPr lang="fr-FR" sz="6000" b="1" dirty="0"/>
              <a:t>Journée d’étude syndicale</a:t>
            </a:r>
            <a:br>
              <a:rPr lang="fr-FR" sz="6000" b="1" dirty="0"/>
            </a:br>
            <a:r>
              <a:rPr lang="fr-FR" sz="3200" dirty="0"/>
              <a:t>Financement de la Sécurité sociale – UD 86 </a:t>
            </a:r>
            <a:endParaRPr lang="fr-FR" sz="6000" dirty="0"/>
          </a:p>
        </p:txBody>
      </p:sp>
      <p:pic>
        <p:nvPicPr>
          <p:cNvPr id="5" name="Image 4">
            <a:extLst>
              <a:ext uri="{FF2B5EF4-FFF2-40B4-BE49-F238E27FC236}">
                <a16:creationId xmlns:a16="http://schemas.microsoft.com/office/drawing/2014/main" id="{A3D9B790-FD12-4EF3-8641-CABC40B728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05555" y="0"/>
            <a:ext cx="1260398" cy="1605280"/>
          </a:xfrm>
          <a:prstGeom prst="rect">
            <a:avLst/>
          </a:prstGeom>
        </p:spPr>
      </p:pic>
      <p:sp>
        <p:nvSpPr>
          <p:cNvPr id="15" name="ZoneTexte 14">
            <a:extLst>
              <a:ext uri="{FF2B5EF4-FFF2-40B4-BE49-F238E27FC236}">
                <a16:creationId xmlns:a16="http://schemas.microsoft.com/office/drawing/2014/main" id="{665C7FEA-FDDA-4228-A5C8-BDEB24CF0BDF}"/>
              </a:ext>
            </a:extLst>
          </p:cNvPr>
          <p:cNvSpPr txBox="1"/>
          <p:nvPr/>
        </p:nvSpPr>
        <p:spPr>
          <a:xfrm>
            <a:off x="9095680" y="5873672"/>
            <a:ext cx="2659922" cy="830997"/>
          </a:xfrm>
          <a:prstGeom prst="rect">
            <a:avLst/>
          </a:prstGeom>
          <a:noFill/>
        </p:spPr>
        <p:txBody>
          <a:bodyPr wrap="square" rtlCol="0">
            <a:spAutoFit/>
          </a:bodyPr>
          <a:lstStyle/>
          <a:p>
            <a:pPr algn="ctr"/>
            <a:r>
              <a:rPr lang="fr-FR" sz="1600" b="1" dirty="0">
                <a:solidFill>
                  <a:schemeClr val="bg1"/>
                </a:solidFill>
              </a:rPr>
              <a:t>Espace revendicatif</a:t>
            </a:r>
          </a:p>
          <a:p>
            <a:pPr algn="ctr"/>
            <a:r>
              <a:rPr lang="fr-FR" sz="1600" b="1" i="1" dirty="0">
                <a:solidFill>
                  <a:schemeClr val="bg1"/>
                </a:solidFill>
              </a:rPr>
              <a:t>Pole Santé et Reconquête de la Sécurité sociale</a:t>
            </a:r>
          </a:p>
        </p:txBody>
      </p:sp>
    </p:spTree>
    <p:extLst>
      <p:ext uri="{BB962C8B-B14F-4D97-AF65-F5344CB8AC3E}">
        <p14:creationId xmlns:p14="http://schemas.microsoft.com/office/powerpoint/2010/main" val="193361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4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4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8" name="Image 27">
            <a:extLst>
              <a:ext uri="{FF2B5EF4-FFF2-40B4-BE49-F238E27FC236}">
                <a16:creationId xmlns:a16="http://schemas.microsoft.com/office/drawing/2014/main" id="{29565477-DEAC-4D35-9C60-2531AC50D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 y="0"/>
            <a:ext cx="665597" cy="847725"/>
          </a:xfrm>
          <a:prstGeom prst="rect">
            <a:avLst/>
          </a:prstGeom>
        </p:spPr>
      </p:pic>
      <p:sp>
        <p:nvSpPr>
          <p:cNvPr id="10" name="Titre 1">
            <a:extLst>
              <a:ext uri="{FF2B5EF4-FFF2-40B4-BE49-F238E27FC236}">
                <a16:creationId xmlns:a16="http://schemas.microsoft.com/office/drawing/2014/main" id="{EA0AC408-80D8-4748-8075-491EBF56A69F}"/>
              </a:ext>
            </a:extLst>
          </p:cNvPr>
          <p:cNvSpPr>
            <a:spLocks noGrp="1"/>
          </p:cNvSpPr>
          <p:nvPr>
            <p:ph type="title"/>
          </p:nvPr>
        </p:nvSpPr>
        <p:spPr>
          <a:xfrm>
            <a:off x="1056216" y="423862"/>
            <a:ext cx="10449984" cy="947738"/>
          </a:xfrm>
        </p:spPr>
        <p:txBody>
          <a:bodyPr>
            <a:noAutofit/>
          </a:bodyPr>
          <a:lstStyle/>
          <a:p>
            <a:r>
              <a:rPr lang="fr-FR" altLang="fr-FR" sz="3200" dirty="0">
                <a:latin typeface="Trebuchet MS" panose="020B0703020202090204" pitchFamily="34" charset="0"/>
              </a:rPr>
              <a:t>Par rapport aux autres pays « développés » (1/2)</a:t>
            </a:r>
            <a:br>
              <a:rPr lang="fr-FR" altLang="fr-FR" sz="2800" dirty="0">
                <a:latin typeface="Trebuchet MS" panose="020B0703020202090204" pitchFamily="34" charset="0"/>
              </a:rPr>
            </a:br>
            <a:r>
              <a:rPr lang="fr-FR" altLang="fr-FR" sz="2400" i="1" dirty="0">
                <a:solidFill>
                  <a:schemeClr val="bg1">
                    <a:lumMod val="50000"/>
                  </a:schemeClr>
                </a:solidFill>
                <a:latin typeface="Trebuchet MS" panose="020B0703020202090204" pitchFamily="34" charset="0"/>
              </a:rPr>
              <a:t>Dépenses sociales publiques rapportées au PIB</a:t>
            </a:r>
            <a:endParaRPr lang="fr-FR" sz="2800" i="1" dirty="0"/>
          </a:p>
        </p:txBody>
      </p:sp>
      <p:sp>
        <p:nvSpPr>
          <p:cNvPr id="11" name="Espace réservé du contenu 2">
            <a:extLst>
              <a:ext uri="{FF2B5EF4-FFF2-40B4-BE49-F238E27FC236}">
                <a16:creationId xmlns:a16="http://schemas.microsoft.com/office/drawing/2014/main" id="{4E1D3DE6-E862-4C2E-A3FC-56CF3C6AA977}"/>
              </a:ext>
            </a:extLst>
          </p:cNvPr>
          <p:cNvSpPr>
            <a:spLocks noGrp="1"/>
          </p:cNvSpPr>
          <p:nvPr>
            <p:ph idx="1"/>
          </p:nvPr>
        </p:nvSpPr>
        <p:spPr>
          <a:xfrm>
            <a:off x="1056217" y="1266190"/>
            <a:ext cx="10687050" cy="4710113"/>
          </a:xfrm>
        </p:spPr>
        <p:txBody>
          <a:bodyPr>
            <a:noAutofit/>
          </a:bodyPr>
          <a:lstStyle/>
          <a:p>
            <a:pPr marL="0" lvl="1" indent="0">
              <a:buNone/>
              <a:defRPr/>
            </a:pPr>
            <a:endParaRPr lang="fr-FR" sz="1800" dirty="0"/>
          </a:p>
          <a:p>
            <a:pPr marL="0" indent="0">
              <a:buNone/>
            </a:pPr>
            <a:endParaRPr lang="fr-FR" sz="2000" dirty="0"/>
          </a:p>
        </p:txBody>
      </p:sp>
      <p:pic>
        <p:nvPicPr>
          <p:cNvPr id="3" name="Image 2">
            <a:extLst>
              <a:ext uri="{FF2B5EF4-FFF2-40B4-BE49-F238E27FC236}">
                <a16:creationId xmlns:a16="http://schemas.microsoft.com/office/drawing/2014/main" id="{690CD60B-338C-54DC-DA28-7F4831763E6D}"/>
              </a:ext>
            </a:extLst>
          </p:cNvPr>
          <p:cNvPicPr>
            <a:picLocks noChangeAspect="1"/>
          </p:cNvPicPr>
          <p:nvPr/>
        </p:nvPicPr>
        <p:blipFill rotWithShape="1">
          <a:blip r:embed="rId4"/>
          <a:srcRect t="9656"/>
          <a:stretch/>
        </p:blipFill>
        <p:spPr>
          <a:xfrm>
            <a:off x="1251161" y="2037914"/>
            <a:ext cx="9589047" cy="4227280"/>
          </a:xfrm>
          <a:prstGeom prst="rect">
            <a:avLst/>
          </a:prstGeom>
        </p:spPr>
      </p:pic>
      <p:sp>
        <p:nvSpPr>
          <p:cNvPr id="12" name="ZoneTexte 11">
            <a:extLst>
              <a:ext uri="{FF2B5EF4-FFF2-40B4-BE49-F238E27FC236}">
                <a16:creationId xmlns:a16="http://schemas.microsoft.com/office/drawing/2014/main" id="{D094857B-C9A1-0C41-DA51-0994F28B8360}"/>
              </a:ext>
            </a:extLst>
          </p:cNvPr>
          <p:cNvSpPr txBox="1"/>
          <p:nvPr/>
        </p:nvSpPr>
        <p:spPr>
          <a:xfrm>
            <a:off x="6648461" y="6265194"/>
            <a:ext cx="4686242" cy="253916"/>
          </a:xfrm>
          <a:prstGeom prst="rect">
            <a:avLst/>
          </a:prstGeom>
          <a:noFill/>
        </p:spPr>
        <p:txBody>
          <a:bodyPr wrap="square" rtlCol="0">
            <a:spAutoFit/>
          </a:bodyPr>
          <a:lstStyle/>
          <a:p>
            <a:pPr algn="r"/>
            <a:r>
              <a:rPr lang="fr-FR" sz="1050" i="1" dirty="0"/>
              <a:t>Source : OCDE (2020) Le point sur les dépenses sociales (SOCX) 2020, p.2  </a:t>
            </a:r>
          </a:p>
        </p:txBody>
      </p:sp>
      <p:sp>
        <p:nvSpPr>
          <p:cNvPr id="13" name="ZoneTexte 12">
            <a:extLst>
              <a:ext uri="{FF2B5EF4-FFF2-40B4-BE49-F238E27FC236}">
                <a16:creationId xmlns:a16="http://schemas.microsoft.com/office/drawing/2014/main" id="{0CA922A0-DF97-A83C-E820-962CCC83CB7A}"/>
              </a:ext>
            </a:extLst>
          </p:cNvPr>
          <p:cNvSpPr txBox="1"/>
          <p:nvPr/>
        </p:nvSpPr>
        <p:spPr>
          <a:xfrm>
            <a:off x="3186112" y="1564629"/>
            <a:ext cx="5819775" cy="461665"/>
          </a:xfrm>
          <a:prstGeom prst="rect">
            <a:avLst/>
          </a:prstGeom>
          <a:noFill/>
        </p:spPr>
        <p:txBody>
          <a:bodyPr wrap="square" rtlCol="0">
            <a:spAutoFit/>
          </a:bodyPr>
          <a:lstStyle/>
          <a:p>
            <a:pPr algn="ctr"/>
            <a:r>
              <a:rPr lang="fr-FR" sz="1200" b="1" dirty="0"/>
              <a:t>Figure n°7 – Dépenses sociales publiques en pourcentage du PIB, 1960, 1990 et 2019 (ou dernière année disponible)</a:t>
            </a:r>
          </a:p>
        </p:txBody>
      </p:sp>
    </p:spTree>
    <p:extLst>
      <p:ext uri="{BB962C8B-B14F-4D97-AF65-F5344CB8AC3E}">
        <p14:creationId xmlns:p14="http://schemas.microsoft.com/office/powerpoint/2010/main" val="325453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4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4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8" name="Image 27">
            <a:extLst>
              <a:ext uri="{FF2B5EF4-FFF2-40B4-BE49-F238E27FC236}">
                <a16:creationId xmlns:a16="http://schemas.microsoft.com/office/drawing/2014/main" id="{29565477-DEAC-4D35-9C60-2531AC50D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 y="0"/>
            <a:ext cx="665597" cy="847725"/>
          </a:xfrm>
          <a:prstGeom prst="rect">
            <a:avLst/>
          </a:prstGeom>
        </p:spPr>
      </p:pic>
      <p:sp>
        <p:nvSpPr>
          <p:cNvPr id="10" name="Titre 1">
            <a:extLst>
              <a:ext uri="{FF2B5EF4-FFF2-40B4-BE49-F238E27FC236}">
                <a16:creationId xmlns:a16="http://schemas.microsoft.com/office/drawing/2014/main" id="{EA0AC408-80D8-4748-8075-491EBF56A69F}"/>
              </a:ext>
            </a:extLst>
          </p:cNvPr>
          <p:cNvSpPr>
            <a:spLocks noGrp="1"/>
          </p:cNvSpPr>
          <p:nvPr>
            <p:ph type="title"/>
          </p:nvPr>
        </p:nvSpPr>
        <p:spPr>
          <a:xfrm>
            <a:off x="1056217" y="318452"/>
            <a:ext cx="10449984" cy="947738"/>
          </a:xfrm>
        </p:spPr>
        <p:txBody>
          <a:bodyPr>
            <a:noAutofit/>
          </a:bodyPr>
          <a:lstStyle/>
          <a:p>
            <a:r>
              <a:rPr lang="fr-FR" altLang="fr-FR" sz="3200" dirty="0">
                <a:latin typeface="Trebuchet MS" panose="020B0703020202090204" pitchFamily="34" charset="0"/>
              </a:rPr>
              <a:t>Par rapport aux autres pays « développés » (2/2)</a:t>
            </a:r>
            <a:br>
              <a:rPr lang="fr-FR" altLang="fr-FR" sz="2800" dirty="0">
                <a:latin typeface="Trebuchet MS" panose="020B0703020202090204" pitchFamily="34" charset="0"/>
              </a:rPr>
            </a:br>
            <a:r>
              <a:rPr kumimoji="0" lang="fr-FR" altLang="fr-FR" sz="2400" b="0" i="1" u="none" strike="noStrike" kern="1200" cap="none" spc="0" normalizeH="0" baseline="0" noProof="0" dirty="0">
                <a:ln>
                  <a:noFill/>
                </a:ln>
                <a:solidFill>
                  <a:prstClr val="white">
                    <a:lumMod val="50000"/>
                  </a:prstClr>
                </a:solidFill>
                <a:effectLst/>
                <a:uLnTx/>
                <a:uFillTx/>
                <a:latin typeface="Trebuchet MS" panose="020B0703020202090204" pitchFamily="34" charset="0"/>
                <a:ea typeface="+mj-ea"/>
                <a:cs typeface="+mj-cs"/>
              </a:rPr>
              <a:t>Dépenses sociales </a:t>
            </a:r>
            <a:r>
              <a:rPr lang="fr-FR" altLang="fr-FR" sz="2400" i="1" dirty="0">
                <a:solidFill>
                  <a:prstClr val="white">
                    <a:lumMod val="50000"/>
                  </a:prstClr>
                </a:solidFill>
                <a:latin typeface="Trebuchet MS" panose="020B0703020202090204" pitchFamily="34" charset="0"/>
              </a:rPr>
              <a:t>publiques et </a:t>
            </a:r>
            <a:r>
              <a:rPr lang="fr-FR" altLang="fr-FR" sz="2400" b="1" i="1" dirty="0">
                <a:solidFill>
                  <a:prstClr val="white">
                    <a:lumMod val="50000"/>
                  </a:prstClr>
                </a:solidFill>
                <a:latin typeface="Trebuchet MS" panose="020B0703020202090204" pitchFamily="34" charset="0"/>
              </a:rPr>
              <a:t>privées</a:t>
            </a:r>
            <a:r>
              <a:rPr lang="fr-FR" altLang="fr-FR" sz="2400" i="1" dirty="0">
                <a:solidFill>
                  <a:prstClr val="white">
                    <a:lumMod val="50000"/>
                  </a:prstClr>
                </a:solidFill>
                <a:latin typeface="Trebuchet MS" panose="020B0703020202090204" pitchFamily="34" charset="0"/>
              </a:rPr>
              <a:t> </a:t>
            </a:r>
            <a:r>
              <a:rPr kumimoji="0" lang="fr-FR" altLang="fr-FR" sz="2400" b="0" i="1" u="none" strike="noStrike" kern="1200" cap="none" spc="0" normalizeH="0" baseline="0" noProof="0" dirty="0">
                <a:ln>
                  <a:noFill/>
                </a:ln>
                <a:solidFill>
                  <a:prstClr val="white">
                    <a:lumMod val="50000"/>
                  </a:prstClr>
                </a:solidFill>
                <a:effectLst/>
                <a:uLnTx/>
                <a:uFillTx/>
                <a:latin typeface="Trebuchet MS" panose="020B0703020202090204" pitchFamily="34" charset="0"/>
                <a:ea typeface="+mj-ea"/>
                <a:cs typeface="+mj-cs"/>
              </a:rPr>
              <a:t>rapportées au le PIB</a:t>
            </a:r>
            <a:endParaRPr lang="fr-FR" sz="2800" dirty="0"/>
          </a:p>
        </p:txBody>
      </p:sp>
      <p:sp>
        <p:nvSpPr>
          <p:cNvPr id="11" name="Espace réservé du contenu 2">
            <a:extLst>
              <a:ext uri="{FF2B5EF4-FFF2-40B4-BE49-F238E27FC236}">
                <a16:creationId xmlns:a16="http://schemas.microsoft.com/office/drawing/2014/main" id="{4E1D3DE6-E862-4C2E-A3FC-56CF3C6AA977}"/>
              </a:ext>
            </a:extLst>
          </p:cNvPr>
          <p:cNvSpPr>
            <a:spLocks noGrp="1"/>
          </p:cNvSpPr>
          <p:nvPr>
            <p:ph idx="1"/>
          </p:nvPr>
        </p:nvSpPr>
        <p:spPr>
          <a:xfrm>
            <a:off x="1056217" y="1266190"/>
            <a:ext cx="10687050" cy="4710113"/>
          </a:xfrm>
        </p:spPr>
        <p:txBody>
          <a:bodyPr>
            <a:noAutofit/>
          </a:bodyPr>
          <a:lstStyle/>
          <a:p>
            <a:pPr marL="0" lvl="1" indent="0">
              <a:buNone/>
              <a:defRPr/>
            </a:pPr>
            <a:endParaRPr lang="fr-FR" sz="1800" dirty="0"/>
          </a:p>
          <a:p>
            <a:pPr marL="0" indent="0">
              <a:buNone/>
            </a:pPr>
            <a:endParaRPr lang="fr-FR" sz="2000" dirty="0"/>
          </a:p>
        </p:txBody>
      </p:sp>
      <p:pic>
        <p:nvPicPr>
          <p:cNvPr id="3" name="Image 2">
            <a:extLst>
              <a:ext uri="{FF2B5EF4-FFF2-40B4-BE49-F238E27FC236}">
                <a16:creationId xmlns:a16="http://schemas.microsoft.com/office/drawing/2014/main" id="{DFE7932B-361B-17A5-FD7E-031C9E3989FB}"/>
              </a:ext>
            </a:extLst>
          </p:cNvPr>
          <p:cNvPicPr>
            <a:picLocks noChangeAspect="1"/>
          </p:cNvPicPr>
          <p:nvPr/>
        </p:nvPicPr>
        <p:blipFill rotWithShape="1">
          <a:blip r:embed="rId4"/>
          <a:srcRect t="9687"/>
          <a:stretch/>
        </p:blipFill>
        <p:spPr>
          <a:xfrm>
            <a:off x="1811355" y="1945371"/>
            <a:ext cx="8120558" cy="4030932"/>
          </a:xfrm>
          <a:prstGeom prst="rect">
            <a:avLst/>
          </a:prstGeom>
        </p:spPr>
      </p:pic>
      <p:sp>
        <p:nvSpPr>
          <p:cNvPr id="12" name="ZoneTexte 11">
            <a:extLst>
              <a:ext uri="{FF2B5EF4-FFF2-40B4-BE49-F238E27FC236}">
                <a16:creationId xmlns:a16="http://schemas.microsoft.com/office/drawing/2014/main" id="{57DC1ABB-3A71-38C7-A46F-D0099DE1C339}"/>
              </a:ext>
            </a:extLst>
          </p:cNvPr>
          <p:cNvSpPr txBox="1"/>
          <p:nvPr/>
        </p:nvSpPr>
        <p:spPr>
          <a:xfrm>
            <a:off x="5076826" y="5986880"/>
            <a:ext cx="4686242" cy="253916"/>
          </a:xfrm>
          <a:prstGeom prst="rect">
            <a:avLst/>
          </a:prstGeom>
          <a:noFill/>
        </p:spPr>
        <p:txBody>
          <a:bodyPr wrap="square" rtlCol="0">
            <a:spAutoFit/>
          </a:bodyPr>
          <a:lstStyle/>
          <a:p>
            <a:pPr algn="r"/>
            <a:r>
              <a:rPr lang="fr-FR" sz="1050" i="1" dirty="0"/>
              <a:t>Source : OCDE (2020) Le point sur les dépenses sociales (SOCX) 2020, p.7  </a:t>
            </a:r>
          </a:p>
        </p:txBody>
      </p:sp>
      <p:sp>
        <p:nvSpPr>
          <p:cNvPr id="13" name="ZoneTexte 12">
            <a:extLst>
              <a:ext uri="{FF2B5EF4-FFF2-40B4-BE49-F238E27FC236}">
                <a16:creationId xmlns:a16="http://schemas.microsoft.com/office/drawing/2014/main" id="{7872BDA5-BA4F-71D6-291B-63A79C977A15}"/>
              </a:ext>
            </a:extLst>
          </p:cNvPr>
          <p:cNvSpPr txBox="1"/>
          <p:nvPr/>
        </p:nvSpPr>
        <p:spPr>
          <a:xfrm>
            <a:off x="2260087" y="1514484"/>
            <a:ext cx="7400867" cy="461665"/>
          </a:xfrm>
          <a:prstGeom prst="rect">
            <a:avLst/>
          </a:prstGeom>
          <a:noFill/>
        </p:spPr>
        <p:txBody>
          <a:bodyPr wrap="square" rtlCol="0">
            <a:spAutoFit/>
          </a:bodyPr>
          <a:lstStyle/>
          <a:p>
            <a:pPr algn="ctr"/>
            <a:r>
              <a:rPr lang="fr-FR" sz="1200" b="1" dirty="0"/>
              <a:t>Figure n°8 – Dépenses sociales publiques brutes aux dépenses sociales nettes totales, en pourcentage du PIB, aux prix du marché, 2017 </a:t>
            </a:r>
          </a:p>
        </p:txBody>
      </p:sp>
    </p:spTree>
    <p:extLst>
      <p:ext uri="{BB962C8B-B14F-4D97-AF65-F5344CB8AC3E}">
        <p14:creationId xmlns:p14="http://schemas.microsoft.com/office/powerpoint/2010/main" val="275827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4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4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8" name="Image 27">
            <a:extLst>
              <a:ext uri="{FF2B5EF4-FFF2-40B4-BE49-F238E27FC236}">
                <a16:creationId xmlns:a16="http://schemas.microsoft.com/office/drawing/2014/main" id="{29565477-DEAC-4D35-9C60-2531AC50D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 y="0"/>
            <a:ext cx="665597" cy="847725"/>
          </a:xfrm>
          <a:prstGeom prst="rect">
            <a:avLst/>
          </a:prstGeom>
        </p:spPr>
      </p:pic>
      <p:sp>
        <p:nvSpPr>
          <p:cNvPr id="10" name="Titre 1">
            <a:extLst>
              <a:ext uri="{FF2B5EF4-FFF2-40B4-BE49-F238E27FC236}">
                <a16:creationId xmlns:a16="http://schemas.microsoft.com/office/drawing/2014/main" id="{EA0AC408-80D8-4748-8075-491EBF56A69F}"/>
              </a:ext>
            </a:extLst>
          </p:cNvPr>
          <p:cNvSpPr>
            <a:spLocks noGrp="1"/>
          </p:cNvSpPr>
          <p:nvPr>
            <p:ph type="title"/>
          </p:nvPr>
        </p:nvSpPr>
        <p:spPr>
          <a:xfrm>
            <a:off x="1056217" y="266858"/>
            <a:ext cx="8596668" cy="580867"/>
          </a:xfrm>
        </p:spPr>
        <p:txBody>
          <a:bodyPr>
            <a:normAutofit/>
          </a:bodyPr>
          <a:lstStyle/>
          <a:p>
            <a:r>
              <a:rPr kumimoji="0" lang="fr-FR" altLang="fr-FR" sz="3200" b="0" i="0" u="none" strike="noStrike" kern="1200" cap="none" spc="0" normalizeH="0" baseline="0" noProof="0" dirty="0">
                <a:ln>
                  <a:noFill/>
                </a:ln>
                <a:solidFill>
                  <a:srgbClr val="D20012"/>
                </a:solidFill>
                <a:effectLst/>
                <a:uLnTx/>
                <a:uFillTx/>
                <a:latin typeface="Trebuchet MS" panose="020B0703020202090204" pitchFamily="34" charset="0"/>
                <a:ea typeface="+mj-ea"/>
                <a:cs typeface="+mj-cs"/>
              </a:rPr>
              <a:t>Un « trou » de la Sécurité sociale ? (1/2)</a:t>
            </a:r>
            <a:endParaRPr lang="fr-FR" sz="3200" dirty="0"/>
          </a:p>
        </p:txBody>
      </p:sp>
      <p:sp>
        <p:nvSpPr>
          <p:cNvPr id="11" name="Espace réservé du contenu 2">
            <a:extLst>
              <a:ext uri="{FF2B5EF4-FFF2-40B4-BE49-F238E27FC236}">
                <a16:creationId xmlns:a16="http://schemas.microsoft.com/office/drawing/2014/main" id="{4E1D3DE6-E862-4C2E-A3FC-56CF3C6AA977}"/>
              </a:ext>
            </a:extLst>
          </p:cNvPr>
          <p:cNvSpPr>
            <a:spLocks noGrp="1"/>
          </p:cNvSpPr>
          <p:nvPr>
            <p:ph idx="1"/>
          </p:nvPr>
        </p:nvSpPr>
        <p:spPr>
          <a:xfrm>
            <a:off x="1056217" y="1266190"/>
            <a:ext cx="10687050" cy="4710113"/>
          </a:xfrm>
        </p:spPr>
        <p:txBody>
          <a:bodyPr>
            <a:noAutofit/>
          </a:bodyPr>
          <a:lstStyle/>
          <a:p>
            <a:pPr marL="0" lvl="1" indent="0">
              <a:buNone/>
              <a:defRPr/>
            </a:pPr>
            <a:endParaRPr lang="fr-FR" sz="1800" dirty="0"/>
          </a:p>
          <a:p>
            <a:pPr marL="0" indent="0">
              <a:buNone/>
            </a:pPr>
            <a:endParaRPr lang="fr-FR" sz="2000" dirty="0"/>
          </a:p>
        </p:txBody>
      </p:sp>
      <p:sp>
        <p:nvSpPr>
          <p:cNvPr id="8" name="Espace réservé du contenu 2">
            <a:extLst>
              <a:ext uri="{FF2B5EF4-FFF2-40B4-BE49-F238E27FC236}">
                <a16:creationId xmlns:a16="http://schemas.microsoft.com/office/drawing/2014/main" id="{96AA10C2-C9FC-C4F3-AA2A-B9C25B94A218}"/>
              </a:ext>
            </a:extLst>
          </p:cNvPr>
          <p:cNvSpPr txBox="1">
            <a:spLocks/>
          </p:cNvSpPr>
          <p:nvPr/>
        </p:nvSpPr>
        <p:spPr>
          <a:xfrm>
            <a:off x="949407" y="928687"/>
            <a:ext cx="10687050" cy="54243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lvl="1" indent="-342900">
              <a:spcBef>
                <a:spcPts val="0"/>
              </a:spcBef>
              <a:spcAft>
                <a:spcPts val="600"/>
              </a:spcAft>
            </a:pPr>
            <a:r>
              <a:rPr lang="fr-FR" sz="2000" b="1" dirty="0">
                <a:sym typeface="Wingdings" pitchFamily="2" charset="2"/>
              </a:rPr>
              <a:t>Comptes autonomes :</a:t>
            </a:r>
            <a:endParaRPr lang="fr-FR" sz="2000" dirty="0">
              <a:sym typeface="Wingdings" pitchFamily="2" charset="2"/>
            </a:endParaRPr>
          </a:p>
          <a:p>
            <a:pPr marL="742950" lvl="2" indent="-342900">
              <a:spcBef>
                <a:spcPts val="0"/>
              </a:spcBef>
              <a:spcAft>
                <a:spcPts val="600"/>
              </a:spcAft>
            </a:pPr>
            <a:r>
              <a:rPr lang="fr-FR" sz="1800" dirty="0">
                <a:sym typeface="Wingdings" pitchFamily="2" charset="2"/>
              </a:rPr>
              <a:t>Par principe à l’équilibre dans un objectif d’autonomie vis-à-vis de l’Etat et du marché </a:t>
            </a:r>
          </a:p>
          <a:p>
            <a:pPr marL="742950" lvl="2" indent="-342900">
              <a:spcBef>
                <a:spcPts val="0"/>
              </a:spcBef>
              <a:spcAft>
                <a:spcPts val="600"/>
              </a:spcAft>
            </a:pPr>
            <a:r>
              <a:rPr lang="fr-FR" sz="1800" dirty="0">
                <a:sym typeface="Wingdings" pitchFamily="2" charset="2"/>
              </a:rPr>
              <a:t>Dynamiques de recette et dynamiques de dépenses propres </a:t>
            </a:r>
          </a:p>
          <a:p>
            <a:pPr marL="742950" lvl="2" indent="-342900">
              <a:spcBef>
                <a:spcPts val="0"/>
              </a:spcBef>
              <a:spcAft>
                <a:spcPts val="600"/>
              </a:spcAft>
            </a:pPr>
            <a:r>
              <a:rPr lang="fr-FR" sz="1800" dirty="0">
                <a:sym typeface="Wingdings" pitchFamily="2" charset="2"/>
              </a:rPr>
              <a:t>Si déficit : diminution des dépenses ou augmentations des recettes</a:t>
            </a:r>
          </a:p>
          <a:p>
            <a:pPr marL="742950" lvl="2" indent="-342900">
              <a:spcBef>
                <a:spcPts val="0"/>
              </a:spcBef>
              <a:spcAft>
                <a:spcPts val="600"/>
              </a:spcAft>
            </a:pPr>
            <a:r>
              <a:rPr lang="fr-FR" sz="1800" dirty="0">
                <a:sym typeface="Wingdings" pitchFamily="2" charset="2"/>
              </a:rPr>
              <a:t>Paradoxe : comptes autonomes mais pas la gouvernance</a:t>
            </a:r>
          </a:p>
          <a:p>
            <a:pPr marL="400050" lvl="2" indent="0">
              <a:spcBef>
                <a:spcPts val="0"/>
              </a:spcBef>
              <a:spcAft>
                <a:spcPts val="600"/>
              </a:spcAft>
              <a:buNone/>
            </a:pPr>
            <a:endParaRPr lang="fr-FR" sz="1100" dirty="0">
              <a:sym typeface="Wingdings" pitchFamily="2" charset="2"/>
            </a:endParaRPr>
          </a:p>
          <a:p>
            <a:pPr marL="342900" lvl="1" indent="-342900">
              <a:spcBef>
                <a:spcPts val="0"/>
              </a:spcBef>
              <a:spcAft>
                <a:spcPts val="600"/>
              </a:spcAft>
            </a:pPr>
            <a:r>
              <a:rPr lang="fr-FR" sz="2000" b="1" dirty="0">
                <a:sym typeface="Wingdings" pitchFamily="2" charset="2"/>
              </a:rPr>
              <a:t>Le « Mythe du trou de la Sécu » </a:t>
            </a:r>
            <a:r>
              <a:rPr lang="fr-FR" sz="2000" dirty="0">
                <a:sym typeface="Wingdings" pitchFamily="2" charset="2"/>
              </a:rPr>
              <a:t>(Julien Duval, 2007) </a:t>
            </a:r>
          </a:p>
          <a:p>
            <a:pPr marL="742950" lvl="2" indent="-342900">
              <a:spcBef>
                <a:spcPts val="0"/>
              </a:spcBef>
              <a:spcAft>
                <a:spcPts val="600"/>
              </a:spcAft>
            </a:pPr>
            <a:r>
              <a:rPr lang="fr-FR" sz="1800" dirty="0">
                <a:sym typeface="Wingdings" pitchFamily="2" charset="2"/>
              </a:rPr>
              <a:t>Débat dès 1949</a:t>
            </a:r>
          </a:p>
          <a:p>
            <a:pPr marL="742950" lvl="2" indent="-342900">
              <a:spcBef>
                <a:spcPts val="0"/>
              </a:spcBef>
              <a:spcAft>
                <a:spcPts val="600"/>
              </a:spcAft>
            </a:pPr>
            <a:r>
              <a:rPr lang="fr-FR" sz="1800" dirty="0">
                <a:sym typeface="Wingdings" pitchFamily="2" charset="2"/>
              </a:rPr>
              <a:t>Mise en scène comptable pour justifier les réformes et la remise en cause de la Sécu !</a:t>
            </a:r>
          </a:p>
          <a:p>
            <a:pPr marL="400050" lvl="2" indent="0">
              <a:spcBef>
                <a:spcPts val="0"/>
              </a:spcBef>
              <a:spcAft>
                <a:spcPts val="600"/>
              </a:spcAft>
              <a:buNone/>
            </a:pPr>
            <a:endParaRPr lang="fr-FR" sz="1100" dirty="0">
              <a:sym typeface="Wingdings" pitchFamily="2" charset="2"/>
            </a:endParaRPr>
          </a:p>
          <a:p>
            <a:pPr marL="342900" lvl="1" indent="-342900">
              <a:spcBef>
                <a:spcPts val="0"/>
              </a:spcBef>
              <a:spcAft>
                <a:spcPts val="600"/>
              </a:spcAft>
            </a:pPr>
            <a:r>
              <a:rPr lang="fr-FR" sz="2000" b="1" dirty="0">
                <a:solidFill>
                  <a:srgbClr val="FF0000"/>
                </a:solidFill>
                <a:sym typeface="Wingdings" pitchFamily="2" charset="2"/>
              </a:rPr>
              <a:t>Relativisons !</a:t>
            </a:r>
          </a:p>
          <a:p>
            <a:pPr marL="742950" lvl="2" indent="-342900">
              <a:spcBef>
                <a:spcPts val="0"/>
              </a:spcBef>
              <a:spcAft>
                <a:spcPts val="600"/>
              </a:spcAft>
            </a:pPr>
            <a:r>
              <a:rPr lang="fr-FR" sz="1800" dirty="0">
                <a:sym typeface="Wingdings" pitchFamily="2" charset="2"/>
              </a:rPr>
              <a:t>Déficit faible au regard du budget lui-même </a:t>
            </a:r>
          </a:p>
          <a:p>
            <a:pPr marL="742950" lvl="2" indent="-342900">
              <a:spcBef>
                <a:spcPts val="0"/>
              </a:spcBef>
              <a:spcAft>
                <a:spcPts val="600"/>
              </a:spcAft>
            </a:pPr>
            <a:r>
              <a:rPr lang="fr-FR" sz="1800" dirty="0">
                <a:sym typeface="Wingdings" pitchFamily="2" charset="2"/>
              </a:rPr>
              <a:t>Visible car autonomie : quid du déficit de l’éducation nationale ? </a:t>
            </a:r>
          </a:p>
          <a:p>
            <a:pPr marL="742950" lvl="2" indent="-342900">
              <a:spcBef>
                <a:spcPts val="0"/>
              </a:spcBef>
              <a:spcAft>
                <a:spcPts val="600"/>
              </a:spcAft>
            </a:pPr>
            <a:r>
              <a:rPr lang="fr-FR" sz="1800" dirty="0">
                <a:sym typeface="Wingdings" pitchFamily="2" charset="2"/>
              </a:rPr>
              <a:t>Le déficit comme </a:t>
            </a:r>
            <a:r>
              <a:rPr lang="fr-FR" sz="1800" b="1" dirty="0">
                <a:sym typeface="Wingdings" pitchFamily="2" charset="2"/>
              </a:rPr>
              <a:t>choix politique </a:t>
            </a:r>
            <a:r>
              <a:rPr lang="fr-FR" sz="1800" dirty="0">
                <a:sym typeface="Wingdings" pitchFamily="2" charset="2"/>
              </a:rPr>
              <a:t>pour atteindre l’équilibre :	</a:t>
            </a:r>
          </a:p>
          <a:p>
            <a:pPr marL="1200150" lvl="3" indent="-342900">
              <a:spcBef>
                <a:spcPts val="0"/>
              </a:spcBef>
              <a:spcAft>
                <a:spcPts val="600"/>
              </a:spcAft>
            </a:pPr>
            <a:r>
              <a:rPr lang="fr-FR" sz="1600" dirty="0">
                <a:sym typeface="Wingdings" pitchFamily="2" charset="2"/>
              </a:rPr>
              <a:t>Recettes : gèle depuis 1992 (cotisations) et exonération, etc.</a:t>
            </a:r>
          </a:p>
          <a:p>
            <a:pPr marL="1200150" lvl="3" indent="-342900">
              <a:spcBef>
                <a:spcPts val="0"/>
              </a:spcBef>
              <a:spcAft>
                <a:spcPts val="600"/>
              </a:spcAft>
            </a:pPr>
            <a:r>
              <a:rPr lang="fr-FR" sz="1600" dirty="0">
                <a:sym typeface="Wingdings" pitchFamily="2" charset="2"/>
              </a:rPr>
              <a:t>Dépenses : austérité</a:t>
            </a:r>
          </a:p>
          <a:p>
            <a:pPr marL="1200150" lvl="3" indent="-342900">
              <a:spcBef>
                <a:spcPts val="0"/>
              </a:spcBef>
              <a:spcAft>
                <a:spcPts val="600"/>
              </a:spcAft>
            </a:pPr>
            <a:endParaRPr lang="fr-FR" sz="1400" dirty="0">
              <a:sym typeface="Wingdings" pitchFamily="2" charset="2"/>
            </a:endParaRPr>
          </a:p>
          <a:p>
            <a:pPr marL="0" indent="0">
              <a:buFont typeface="Wingdings 3" charset="2"/>
              <a:buNone/>
            </a:pPr>
            <a:endParaRPr lang="fr-FR" sz="2000" dirty="0"/>
          </a:p>
        </p:txBody>
      </p:sp>
    </p:spTree>
    <p:extLst>
      <p:ext uri="{BB962C8B-B14F-4D97-AF65-F5344CB8AC3E}">
        <p14:creationId xmlns:p14="http://schemas.microsoft.com/office/powerpoint/2010/main" val="1421314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4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4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8" name="Image 27">
            <a:extLst>
              <a:ext uri="{FF2B5EF4-FFF2-40B4-BE49-F238E27FC236}">
                <a16:creationId xmlns:a16="http://schemas.microsoft.com/office/drawing/2014/main" id="{29565477-DEAC-4D35-9C60-2531AC50D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 y="0"/>
            <a:ext cx="665597" cy="847725"/>
          </a:xfrm>
          <a:prstGeom prst="rect">
            <a:avLst/>
          </a:prstGeom>
        </p:spPr>
      </p:pic>
      <p:sp>
        <p:nvSpPr>
          <p:cNvPr id="10" name="Titre 1">
            <a:extLst>
              <a:ext uri="{FF2B5EF4-FFF2-40B4-BE49-F238E27FC236}">
                <a16:creationId xmlns:a16="http://schemas.microsoft.com/office/drawing/2014/main" id="{EA0AC408-80D8-4748-8075-491EBF56A69F}"/>
              </a:ext>
            </a:extLst>
          </p:cNvPr>
          <p:cNvSpPr>
            <a:spLocks noGrp="1"/>
          </p:cNvSpPr>
          <p:nvPr>
            <p:ph type="title"/>
          </p:nvPr>
        </p:nvSpPr>
        <p:spPr>
          <a:xfrm>
            <a:off x="1056218" y="292894"/>
            <a:ext cx="10449984" cy="947738"/>
          </a:xfrm>
        </p:spPr>
        <p:txBody>
          <a:bodyPr>
            <a:normAutofit/>
          </a:bodyPr>
          <a:lstStyle/>
          <a:p>
            <a:r>
              <a:rPr lang="fr-FR" altLang="fr-FR" dirty="0">
                <a:latin typeface="Trebuchet MS" panose="020B0703020202090204" pitchFamily="34" charset="0"/>
              </a:rPr>
              <a:t>Un « trou » de la Sécurité sociale ? (2/2)</a:t>
            </a:r>
            <a:endParaRPr lang="fr-FR" dirty="0"/>
          </a:p>
        </p:txBody>
      </p:sp>
      <p:graphicFrame>
        <p:nvGraphicFramePr>
          <p:cNvPr id="12" name="Graphique 11">
            <a:extLst>
              <a:ext uri="{FF2B5EF4-FFF2-40B4-BE49-F238E27FC236}">
                <a16:creationId xmlns:a16="http://schemas.microsoft.com/office/drawing/2014/main" id="{18F7B22B-A56F-5A38-7534-9FE434AECD6D}"/>
              </a:ext>
            </a:extLst>
          </p:cNvPr>
          <p:cNvGraphicFramePr>
            <a:graphicFrameLocks/>
          </p:cNvGraphicFramePr>
          <p:nvPr>
            <p:extLst>
              <p:ext uri="{D42A27DB-BD31-4B8C-83A1-F6EECF244321}">
                <p14:modId xmlns:p14="http://schemas.microsoft.com/office/powerpoint/2010/main" val="4067433433"/>
              </p:ext>
            </p:extLst>
          </p:nvPr>
        </p:nvGraphicFramePr>
        <p:xfrm>
          <a:off x="946315" y="1533526"/>
          <a:ext cx="10325100" cy="4269583"/>
        </p:xfrm>
        <a:graphic>
          <a:graphicData uri="http://schemas.openxmlformats.org/drawingml/2006/chart">
            <c:chart xmlns:c="http://schemas.openxmlformats.org/drawingml/2006/chart" xmlns:r="http://schemas.openxmlformats.org/officeDocument/2006/relationships" r:id="rId4"/>
          </a:graphicData>
        </a:graphic>
      </p:graphicFrame>
      <p:sp>
        <p:nvSpPr>
          <p:cNvPr id="13" name="ZoneTexte 12">
            <a:extLst>
              <a:ext uri="{FF2B5EF4-FFF2-40B4-BE49-F238E27FC236}">
                <a16:creationId xmlns:a16="http://schemas.microsoft.com/office/drawing/2014/main" id="{1070C1A5-8DFB-6DE3-3C56-26909960666A}"/>
              </a:ext>
            </a:extLst>
          </p:cNvPr>
          <p:cNvSpPr txBox="1"/>
          <p:nvPr/>
        </p:nvSpPr>
        <p:spPr>
          <a:xfrm>
            <a:off x="6555358" y="5938139"/>
            <a:ext cx="4484059" cy="261610"/>
          </a:xfrm>
          <a:prstGeom prst="rect">
            <a:avLst/>
          </a:prstGeom>
          <a:noFill/>
        </p:spPr>
        <p:txBody>
          <a:bodyPr wrap="square" rtlCol="0">
            <a:spAutoFit/>
          </a:bodyPr>
          <a:lstStyle/>
          <a:p>
            <a:pPr algn="r"/>
            <a:r>
              <a:rPr lang="fr-FR" sz="1050" i="1" dirty="0"/>
              <a:t>Source : </a:t>
            </a:r>
          </a:p>
        </p:txBody>
      </p:sp>
      <p:sp>
        <p:nvSpPr>
          <p:cNvPr id="14" name="ZoneTexte 13">
            <a:extLst>
              <a:ext uri="{FF2B5EF4-FFF2-40B4-BE49-F238E27FC236}">
                <a16:creationId xmlns:a16="http://schemas.microsoft.com/office/drawing/2014/main" id="{E4B02674-EF61-1926-3CE5-52BF5BCA3259}"/>
              </a:ext>
            </a:extLst>
          </p:cNvPr>
          <p:cNvSpPr txBox="1"/>
          <p:nvPr/>
        </p:nvSpPr>
        <p:spPr>
          <a:xfrm>
            <a:off x="946316" y="1204401"/>
            <a:ext cx="10093102" cy="261610"/>
          </a:xfrm>
          <a:prstGeom prst="rect">
            <a:avLst/>
          </a:prstGeom>
          <a:noFill/>
        </p:spPr>
        <p:txBody>
          <a:bodyPr wrap="square" rtlCol="0">
            <a:spAutoFit/>
          </a:bodyPr>
          <a:lstStyle/>
          <a:p>
            <a:pPr algn="ctr"/>
            <a:r>
              <a:rPr lang="fr-FR" sz="1050" b="1" dirty="0"/>
              <a:t>Figure n°X - </a:t>
            </a:r>
          </a:p>
        </p:txBody>
      </p:sp>
    </p:spTree>
    <p:extLst>
      <p:ext uri="{BB962C8B-B14F-4D97-AF65-F5344CB8AC3E}">
        <p14:creationId xmlns:p14="http://schemas.microsoft.com/office/powerpoint/2010/main" val="3278102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4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4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8" name="Image 27">
            <a:extLst>
              <a:ext uri="{FF2B5EF4-FFF2-40B4-BE49-F238E27FC236}">
                <a16:creationId xmlns:a16="http://schemas.microsoft.com/office/drawing/2014/main" id="{29565477-DEAC-4D35-9C60-2531AC50D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 y="0"/>
            <a:ext cx="665597" cy="847725"/>
          </a:xfrm>
          <a:prstGeom prst="rect">
            <a:avLst/>
          </a:prstGeom>
        </p:spPr>
      </p:pic>
      <p:sp>
        <p:nvSpPr>
          <p:cNvPr id="10" name="Titre 1">
            <a:extLst>
              <a:ext uri="{FF2B5EF4-FFF2-40B4-BE49-F238E27FC236}">
                <a16:creationId xmlns:a16="http://schemas.microsoft.com/office/drawing/2014/main" id="{EA0AC408-80D8-4748-8075-491EBF56A69F}"/>
              </a:ext>
            </a:extLst>
          </p:cNvPr>
          <p:cNvSpPr>
            <a:spLocks noGrp="1"/>
          </p:cNvSpPr>
          <p:nvPr>
            <p:ph type="title"/>
          </p:nvPr>
        </p:nvSpPr>
        <p:spPr>
          <a:xfrm>
            <a:off x="1056217" y="266858"/>
            <a:ext cx="8596668" cy="580867"/>
          </a:xfrm>
        </p:spPr>
        <p:txBody>
          <a:bodyPr>
            <a:normAutofit/>
          </a:bodyPr>
          <a:lstStyle/>
          <a:p>
            <a:r>
              <a:rPr lang="fr-FR" sz="3200" dirty="0">
                <a:solidFill>
                  <a:srgbClr val="C00000"/>
                </a:solidFill>
              </a:rPr>
              <a:t>Maitriser les dépenses de santé : l’ONDAM</a:t>
            </a:r>
            <a:endParaRPr lang="fr-FR" sz="3200" dirty="0"/>
          </a:p>
        </p:txBody>
      </p:sp>
      <p:sp>
        <p:nvSpPr>
          <p:cNvPr id="11" name="Espace réservé du contenu 2">
            <a:extLst>
              <a:ext uri="{FF2B5EF4-FFF2-40B4-BE49-F238E27FC236}">
                <a16:creationId xmlns:a16="http://schemas.microsoft.com/office/drawing/2014/main" id="{4E1D3DE6-E862-4C2E-A3FC-56CF3C6AA977}"/>
              </a:ext>
            </a:extLst>
          </p:cNvPr>
          <p:cNvSpPr>
            <a:spLocks noGrp="1"/>
          </p:cNvSpPr>
          <p:nvPr>
            <p:ph idx="1"/>
          </p:nvPr>
        </p:nvSpPr>
        <p:spPr>
          <a:xfrm>
            <a:off x="1056217" y="1266190"/>
            <a:ext cx="10687050" cy="4710113"/>
          </a:xfrm>
        </p:spPr>
        <p:txBody>
          <a:bodyPr>
            <a:noAutofit/>
          </a:bodyPr>
          <a:lstStyle/>
          <a:p>
            <a:pPr marL="285750" lvl="1">
              <a:defRPr/>
            </a:pPr>
            <a:r>
              <a:rPr lang="fr-FR" sz="1800" dirty="0"/>
              <a:t>L’objectif national de dépenses d’assurance maladie ou ONDAM est un objectif de dépenses à ne pas dépasser en matière de soins de ville et d’hospitalisation dispensés dans les établissements privés ou publics, mais aussi dans les centres médico-sociaux. Il a été créé par ordonnances du 24 avril 1996. Il est fixé chaque année par la </a:t>
            </a:r>
            <a:r>
              <a:rPr lang="fr-FR" sz="1800" dirty="0">
                <a:hlinkClick r:id="rId4"/>
              </a:rPr>
              <a:t>loi de financement de la Sécurité sociale</a:t>
            </a:r>
            <a:r>
              <a:rPr lang="fr-FR" sz="1800" dirty="0"/>
              <a:t> (LFSS). Attention l’ONDAM n’est pas un budget, mais un objectif ou un indicateur de dépenses. </a:t>
            </a:r>
          </a:p>
          <a:p>
            <a:pPr marL="285750" lvl="1">
              <a:defRPr/>
            </a:pPr>
            <a:r>
              <a:rPr lang="fr-FR" sz="1800" dirty="0"/>
              <a:t>Apprécié sur les deux années de la crise sanitaire (2020-2021), le taux de croissance total de l’</a:t>
            </a:r>
            <a:r>
              <a:rPr lang="fr-FR" sz="1800" dirty="0" err="1"/>
              <a:t>Ondam</a:t>
            </a:r>
            <a:r>
              <a:rPr lang="fr-FR" sz="1800" dirty="0"/>
              <a:t> hors crise et hors Ségur a ainsi atteint :</a:t>
            </a:r>
          </a:p>
          <a:p>
            <a:pPr marL="685800" lvl="2">
              <a:defRPr/>
            </a:pPr>
            <a:r>
              <a:rPr lang="fr-FR" sz="1600" dirty="0"/>
              <a:t> +2,6 % de moyenne par an </a:t>
            </a:r>
          </a:p>
          <a:p>
            <a:pPr marL="685800" lvl="2">
              <a:defRPr/>
            </a:pPr>
            <a:r>
              <a:rPr lang="fr-FR" sz="1600" dirty="0"/>
              <a:t>+4,8% par an si l’on inclut les dépenses consécutives au Ségur de la santé qui ont un impact pérenne sur le niveau de l’</a:t>
            </a:r>
            <a:r>
              <a:rPr lang="fr-FR" sz="1600" dirty="0" err="1"/>
              <a:t>Ondam</a:t>
            </a:r>
            <a:r>
              <a:rPr lang="fr-FR" sz="1600" dirty="0"/>
              <a:t>.</a:t>
            </a:r>
          </a:p>
          <a:p>
            <a:pPr marL="685800" lvl="2">
              <a:defRPr/>
            </a:pPr>
            <a:r>
              <a:rPr lang="fr-FR" sz="1600" dirty="0"/>
              <a:t>+8,7% par an si l’inclut les dépenses liées à la crise COVID pour atteindre 240,1M€</a:t>
            </a:r>
          </a:p>
          <a:p>
            <a:pPr marL="685800" lvl="2">
              <a:defRPr/>
            </a:pPr>
            <a:endParaRPr lang="fr-FR" sz="1600" dirty="0"/>
          </a:p>
          <a:p>
            <a:pPr marL="285750" lvl="1">
              <a:defRPr/>
            </a:pPr>
            <a:r>
              <a:rPr lang="fr-FR" sz="2000" dirty="0"/>
              <a:t>PLFSS 2023 : La progression tendancielle de l’</a:t>
            </a:r>
            <a:r>
              <a:rPr lang="fr-FR" sz="2000" dirty="0" err="1"/>
              <a:t>Ondam</a:t>
            </a:r>
            <a:r>
              <a:rPr lang="fr-FR" sz="2000" dirty="0"/>
              <a:t>, soit avant mesures d’économies et mesures spécifiques (COVID,SEGUR) atteindrait 4,4 % en 2022. </a:t>
            </a:r>
          </a:p>
          <a:p>
            <a:pPr marL="285750" lvl="1">
              <a:defRPr/>
            </a:pPr>
            <a:r>
              <a:rPr lang="fr-FR" sz="2000" b="1" dirty="0"/>
              <a:t>Chaque année, pour conserver une sécu équivalente, il faut donc faire, du fait de l’ONDAM, des économies!!!</a:t>
            </a:r>
            <a:endParaRPr lang="fr-FR" sz="2000" dirty="0"/>
          </a:p>
        </p:txBody>
      </p:sp>
      <p:sp>
        <p:nvSpPr>
          <p:cNvPr id="8" name="Espace réservé du contenu 2">
            <a:extLst>
              <a:ext uri="{FF2B5EF4-FFF2-40B4-BE49-F238E27FC236}">
                <a16:creationId xmlns:a16="http://schemas.microsoft.com/office/drawing/2014/main" id="{96AA10C2-C9FC-C4F3-AA2A-B9C25B94A218}"/>
              </a:ext>
            </a:extLst>
          </p:cNvPr>
          <p:cNvSpPr txBox="1">
            <a:spLocks/>
          </p:cNvSpPr>
          <p:nvPr/>
        </p:nvSpPr>
        <p:spPr>
          <a:xfrm>
            <a:off x="949407" y="928687"/>
            <a:ext cx="10687050" cy="542432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fr-FR" sz="2000" dirty="0"/>
          </a:p>
        </p:txBody>
      </p:sp>
    </p:spTree>
    <p:extLst>
      <p:ext uri="{BB962C8B-B14F-4D97-AF65-F5344CB8AC3E}">
        <p14:creationId xmlns:p14="http://schemas.microsoft.com/office/powerpoint/2010/main" val="404460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1" name="Isosceles Triangle 4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4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8" name="Image 27">
            <a:extLst>
              <a:ext uri="{FF2B5EF4-FFF2-40B4-BE49-F238E27FC236}">
                <a16:creationId xmlns:a16="http://schemas.microsoft.com/office/drawing/2014/main" id="{29565477-DEAC-4D35-9C60-2531AC50D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 y="0"/>
            <a:ext cx="665597" cy="847725"/>
          </a:xfrm>
          <a:prstGeom prst="rect">
            <a:avLst/>
          </a:prstGeom>
        </p:spPr>
      </p:pic>
      <p:sp>
        <p:nvSpPr>
          <p:cNvPr id="7" name="Titre 1">
            <a:extLst>
              <a:ext uri="{FF2B5EF4-FFF2-40B4-BE49-F238E27FC236}">
                <a16:creationId xmlns:a16="http://schemas.microsoft.com/office/drawing/2014/main" id="{67A74F61-7DB3-4D40-8884-FF215226CCA2}"/>
              </a:ext>
            </a:extLst>
          </p:cNvPr>
          <p:cNvSpPr>
            <a:spLocks noGrp="1"/>
          </p:cNvSpPr>
          <p:nvPr>
            <p:ph type="title"/>
          </p:nvPr>
        </p:nvSpPr>
        <p:spPr>
          <a:xfrm>
            <a:off x="1254851" y="260173"/>
            <a:ext cx="8596668" cy="679136"/>
          </a:xfrm>
        </p:spPr>
        <p:txBody>
          <a:bodyPr>
            <a:normAutofit/>
          </a:bodyPr>
          <a:lstStyle/>
          <a:p>
            <a:pPr marL="985838" indent="-985838">
              <a:tabLst>
                <a:tab pos="538163" algn="l"/>
              </a:tabLst>
            </a:pPr>
            <a:r>
              <a:rPr lang="fr-FR" sz="3200" dirty="0">
                <a:solidFill>
                  <a:srgbClr val="C00000"/>
                </a:solidFill>
              </a:rPr>
              <a:t>Maitriser les dépenses de santé : l’ONDAM</a:t>
            </a:r>
          </a:p>
        </p:txBody>
      </p:sp>
      <p:pic>
        <p:nvPicPr>
          <p:cNvPr id="4" name="Image 3">
            <a:extLst>
              <a:ext uri="{FF2B5EF4-FFF2-40B4-BE49-F238E27FC236}">
                <a16:creationId xmlns:a16="http://schemas.microsoft.com/office/drawing/2014/main" id="{180AEE59-7707-6E36-FD83-8DECC2E81C3E}"/>
              </a:ext>
            </a:extLst>
          </p:cNvPr>
          <p:cNvPicPr>
            <a:picLocks noChangeAspect="1"/>
          </p:cNvPicPr>
          <p:nvPr/>
        </p:nvPicPr>
        <p:blipFill rotWithShape="1">
          <a:blip r:embed="rId4"/>
          <a:srcRect t="8061"/>
          <a:stretch/>
        </p:blipFill>
        <p:spPr>
          <a:xfrm>
            <a:off x="1670029" y="1331408"/>
            <a:ext cx="7472516" cy="5035107"/>
          </a:xfrm>
          <a:prstGeom prst="rect">
            <a:avLst/>
          </a:prstGeom>
        </p:spPr>
      </p:pic>
      <p:sp>
        <p:nvSpPr>
          <p:cNvPr id="12" name="ZoneTexte 11">
            <a:extLst>
              <a:ext uri="{FF2B5EF4-FFF2-40B4-BE49-F238E27FC236}">
                <a16:creationId xmlns:a16="http://schemas.microsoft.com/office/drawing/2014/main" id="{CBF4167E-33F9-A7E9-9C66-D7F3D140A6AD}"/>
              </a:ext>
            </a:extLst>
          </p:cNvPr>
          <p:cNvSpPr txBox="1"/>
          <p:nvPr/>
        </p:nvSpPr>
        <p:spPr>
          <a:xfrm>
            <a:off x="4648444" y="6374209"/>
            <a:ext cx="4275026" cy="253916"/>
          </a:xfrm>
          <a:prstGeom prst="rect">
            <a:avLst/>
          </a:prstGeom>
          <a:noFill/>
        </p:spPr>
        <p:txBody>
          <a:bodyPr wrap="square" rtlCol="0">
            <a:spAutoFit/>
          </a:bodyPr>
          <a:lstStyle/>
          <a:p>
            <a:pPr algn="r"/>
            <a:r>
              <a:rPr lang="fr-FR" sz="1050" i="1" dirty="0"/>
              <a:t>Source : CCSS (2022) Rapport de Juillet, p.14</a:t>
            </a:r>
          </a:p>
        </p:txBody>
      </p:sp>
      <p:sp>
        <p:nvSpPr>
          <p:cNvPr id="13" name="ZoneTexte 12">
            <a:extLst>
              <a:ext uri="{FF2B5EF4-FFF2-40B4-BE49-F238E27FC236}">
                <a16:creationId xmlns:a16="http://schemas.microsoft.com/office/drawing/2014/main" id="{678A19D9-1EFB-3DD3-6398-2B707C90C27C}"/>
              </a:ext>
            </a:extLst>
          </p:cNvPr>
          <p:cNvSpPr txBox="1"/>
          <p:nvPr/>
        </p:nvSpPr>
        <p:spPr>
          <a:xfrm>
            <a:off x="1928812" y="1069798"/>
            <a:ext cx="6772275" cy="261610"/>
          </a:xfrm>
          <a:prstGeom prst="rect">
            <a:avLst/>
          </a:prstGeom>
          <a:noFill/>
        </p:spPr>
        <p:txBody>
          <a:bodyPr wrap="square" rtlCol="0">
            <a:spAutoFit/>
          </a:bodyPr>
          <a:lstStyle/>
          <a:p>
            <a:pPr algn="ctr"/>
            <a:r>
              <a:rPr lang="fr-FR" sz="1100" b="1" dirty="0"/>
              <a:t>Figure n°9 – Evolution dans le champ de l’ONDAM depuis 2004</a:t>
            </a:r>
          </a:p>
        </p:txBody>
      </p:sp>
    </p:spTree>
    <p:extLst>
      <p:ext uri="{BB962C8B-B14F-4D97-AF65-F5344CB8AC3E}">
        <p14:creationId xmlns:p14="http://schemas.microsoft.com/office/powerpoint/2010/main" val="325446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520577-5DE3-90E3-44F8-DCDE87947019}"/>
              </a:ext>
            </a:extLst>
          </p:cNvPr>
          <p:cNvSpPr>
            <a:spLocks noGrp="1"/>
          </p:cNvSpPr>
          <p:nvPr>
            <p:ph type="title"/>
          </p:nvPr>
        </p:nvSpPr>
        <p:spPr>
          <a:xfrm>
            <a:off x="397122" y="346765"/>
            <a:ext cx="9202049" cy="1320800"/>
          </a:xfrm>
        </p:spPr>
        <p:txBody>
          <a:bodyPr/>
          <a:lstStyle/>
          <a:p>
            <a:r>
              <a:rPr lang="fr-FR" dirty="0"/>
              <a:t>Maitriser les dépenses de santé : l’ONDAM</a:t>
            </a:r>
          </a:p>
        </p:txBody>
      </p:sp>
      <p:pic>
        <p:nvPicPr>
          <p:cNvPr id="6" name="Espace réservé du contenu 5">
            <a:extLst>
              <a:ext uri="{FF2B5EF4-FFF2-40B4-BE49-F238E27FC236}">
                <a16:creationId xmlns:a16="http://schemas.microsoft.com/office/drawing/2014/main" id="{9F05A1E6-14D9-602F-1669-A297F93B73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412" y="1419312"/>
            <a:ext cx="8735590" cy="4431523"/>
          </a:xfrm>
        </p:spPr>
      </p:pic>
      <p:sp>
        <p:nvSpPr>
          <p:cNvPr id="4" name="Espace réservé du numéro de diapositive 3">
            <a:extLst>
              <a:ext uri="{FF2B5EF4-FFF2-40B4-BE49-F238E27FC236}">
                <a16:creationId xmlns:a16="http://schemas.microsoft.com/office/drawing/2014/main" id="{C6F42523-211B-B59F-4F2C-35EC28BCC893}"/>
              </a:ext>
            </a:extLst>
          </p:cNvPr>
          <p:cNvSpPr>
            <a:spLocks noGrp="1"/>
          </p:cNvSpPr>
          <p:nvPr>
            <p:ph type="sldNum" sz="quarter" idx="12"/>
          </p:nvPr>
        </p:nvSpPr>
        <p:spPr/>
        <p:txBody>
          <a:bodyPr/>
          <a:lstStyle/>
          <a:p>
            <a:fld id="{54590BBF-230F-4F58-A768-4F86703DEFE6}" type="slidenum">
              <a:rPr lang="fr-FR" smtClean="0"/>
              <a:t>16</a:t>
            </a:fld>
            <a:endParaRPr lang="fr-FR"/>
          </a:p>
        </p:txBody>
      </p:sp>
    </p:spTree>
    <p:extLst>
      <p:ext uri="{BB962C8B-B14F-4D97-AF65-F5344CB8AC3E}">
        <p14:creationId xmlns:p14="http://schemas.microsoft.com/office/powerpoint/2010/main" val="3813593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1" name="Isosceles Triangle 4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4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8" name="Image 27">
            <a:extLst>
              <a:ext uri="{FF2B5EF4-FFF2-40B4-BE49-F238E27FC236}">
                <a16:creationId xmlns:a16="http://schemas.microsoft.com/office/drawing/2014/main" id="{29565477-DEAC-4D35-9C60-2531AC50D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 y="0"/>
            <a:ext cx="665597" cy="847725"/>
          </a:xfrm>
          <a:prstGeom prst="rect">
            <a:avLst/>
          </a:prstGeom>
        </p:spPr>
      </p:pic>
      <p:sp>
        <p:nvSpPr>
          <p:cNvPr id="7" name="Titre 1">
            <a:extLst>
              <a:ext uri="{FF2B5EF4-FFF2-40B4-BE49-F238E27FC236}">
                <a16:creationId xmlns:a16="http://schemas.microsoft.com/office/drawing/2014/main" id="{67A74F61-7DB3-4D40-8884-FF215226CCA2}"/>
              </a:ext>
            </a:extLst>
          </p:cNvPr>
          <p:cNvSpPr>
            <a:spLocks noGrp="1"/>
          </p:cNvSpPr>
          <p:nvPr>
            <p:ph type="title"/>
          </p:nvPr>
        </p:nvSpPr>
        <p:spPr>
          <a:xfrm>
            <a:off x="1283426" y="344121"/>
            <a:ext cx="8596668" cy="679136"/>
          </a:xfrm>
        </p:spPr>
        <p:txBody>
          <a:bodyPr>
            <a:normAutofit/>
          </a:bodyPr>
          <a:lstStyle/>
          <a:p>
            <a:pPr marL="985838" indent="-985838">
              <a:tabLst>
                <a:tab pos="538163" algn="l"/>
              </a:tabLst>
            </a:pPr>
            <a:r>
              <a:rPr lang="fr-FR" sz="3200" dirty="0">
                <a:solidFill>
                  <a:srgbClr val="C00000"/>
                </a:solidFill>
              </a:rPr>
              <a:t>Les cotisations face exonérations</a:t>
            </a:r>
          </a:p>
        </p:txBody>
      </p:sp>
      <p:sp>
        <p:nvSpPr>
          <p:cNvPr id="13" name="ZoneTexte 12">
            <a:extLst>
              <a:ext uri="{FF2B5EF4-FFF2-40B4-BE49-F238E27FC236}">
                <a16:creationId xmlns:a16="http://schemas.microsoft.com/office/drawing/2014/main" id="{B51562F0-C30F-2DA2-A6D2-DECA2BFD4318}"/>
              </a:ext>
            </a:extLst>
          </p:cNvPr>
          <p:cNvSpPr txBox="1"/>
          <p:nvPr/>
        </p:nvSpPr>
        <p:spPr>
          <a:xfrm>
            <a:off x="4627420" y="1023257"/>
            <a:ext cx="6408627" cy="430887"/>
          </a:xfrm>
          <a:prstGeom prst="rect">
            <a:avLst/>
          </a:prstGeom>
          <a:noFill/>
        </p:spPr>
        <p:txBody>
          <a:bodyPr wrap="square" rtlCol="0">
            <a:spAutoFit/>
          </a:bodyPr>
          <a:lstStyle/>
          <a:p>
            <a:pPr algn="ctr"/>
            <a:r>
              <a:rPr lang="fr-FR" sz="1100" b="1" dirty="0"/>
              <a:t>Figure n°10 – Evolution de 1991 à 2022 des taux effectifs de prélèvement à la charge des employeurs au SMIC</a:t>
            </a:r>
          </a:p>
        </p:txBody>
      </p:sp>
      <p:pic>
        <p:nvPicPr>
          <p:cNvPr id="3" name="Image 2">
            <a:extLst>
              <a:ext uri="{FF2B5EF4-FFF2-40B4-BE49-F238E27FC236}">
                <a16:creationId xmlns:a16="http://schemas.microsoft.com/office/drawing/2014/main" id="{221B979C-A2D1-0D06-A248-39A595ECF993}"/>
              </a:ext>
            </a:extLst>
          </p:cNvPr>
          <p:cNvPicPr>
            <a:picLocks noChangeAspect="1"/>
          </p:cNvPicPr>
          <p:nvPr/>
        </p:nvPicPr>
        <p:blipFill>
          <a:blip r:embed="rId4"/>
          <a:stretch>
            <a:fillRect/>
          </a:stretch>
        </p:blipFill>
        <p:spPr>
          <a:xfrm>
            <a:off x="1052283" y="1238700"/>
            <a:ext cx="10087434" cy="4968969"/>
          </a:xfrm>
          <a:prstGeom prst="rect">
            <a:avLst/>
          </a:prstGeom>
        </p:spPr>
      </p:pic>
    </p:spTree>
    <p:extLst>
      <p:ext uri="{BB962C8B-B14F-4D97-AF65-F5344CB8AC3E}">
        <p14:creationId xmlns:p14="http://schemas.microsoft.com/office/powerpoint/2010/main" val="442373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1" name="Isosceles Triangle 4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4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8" name="Image 27">
            <a:extLst>
              <a:ext uri="{FF2B5EF4-FFF2-40B4-BE49-F238E27FC236}">
                <a16:creationId xmlns:a16="http://schemas.microsoft.com/office/drawing/2014/main" id="{29565477-DEAC-4D35-9C60-2531AC50D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 y="0"/>
            <a:ext cx="665597" cy="847725"/>
          </a:xfrm>
          <a:prstGeom prst="rect">
            <a:avLst/>
          </a:prstGeom>
        </p:spPr>
      </p:pic>
      <p:sp>
        <p:nvSpPr>
          <p:cNvPr id="7" name="Titre 1">
            <a:extLst>
              <a:ext uri="{FF2B5EF4-FFF2-40B4-BE49-F238E27FC236}">
                <a16:creationId xmlns:a16="http://schemas.microsoft.com/office/drawing/2014/main" id="{67A74F61-7DB3-4D40-8884-FF215226CCA2}"/>
              </a:ext>
            </a:extLst>
          </p:cNvPr>
          <p:cNvSpPr>
            <a:spLocks noGrp="1"/>
          </p:cNvSpPr>
          <p:nvPr>
            <p:ph type="title"/>
          </p:nvPr>
        </p:nvSpPr>
        <p:spPr>
          <a:xfrm>
            <a:off x="1292951" y="459532"/>
            <a:ext cx="8596668" cy="943546"/>
          </a:xfrm>
        </p:spPr>
        <p:txBody>
          <a:bodyPr>
            <a:normAutofit fontScale="90000"/>
          </a:bodyPr>
          <a:lstStyle/>
          <a:p>
            <a:pPr>
              <a:tabLst>
                <a:tab pos="538163" algn="l"/>
              </a:tabLst>
            </a:pPr>
            <a:r>
              <a:rPr lang="fr-FR" sz="3200" dirty="0">
                <a:solidFill>
                  <a:srgbClr val="C00000"/>
                </a:solidFill>
              </a:rPr>
              <a:t>Transformation de la part salariale</a:t>
            </a:r>
            <a:br>
              <a:rPr lang="fr-FR" sz="3200" dirty="0">
                <a:solidFill>
                  <a:srgbClr val="C00000"/>
                </a:solidFill>
              </a:rPr>
            </a:br>
            <a:r>
              <a:rPr lang="fr-FR" sz="2700" i="1" dirty="0">
                <a:solidFill>
                  <a:schemeClr val="bg1">
                    <a:lumMod val="50000"/>
                  </a:schemeClr>
                </a:solidFill>
              </a:rPr>
              <a:t>De la cotisation à la CSG</a:t>
            </a:r>
            <a:endParaRPr lang="fr-FR" sz="3200" i="1" dirty="0">
              <a:solidFill>
                <a:schemeClr val="bg1">
                  <a:lumMod val="50000"/>
                </a:schemeClr>
              </a:solidFill>
            </a:endParaRPr>
          </a:p>
        </p:txBody>
      </p:sp>
      <p:pic>
        <p:nvPicPr>
          <p:cNvPr id="5" name="Image 4">
            <a:extLst>
              <a:ext uri="{FF2B5EF4-FFF2-40B4-BE49-F238E27FC236}">
                <a16:creationId xmlns:a16="http://schemas.microsoft.com/office/drawing/2014/main" id="{846967A7-D528-D19F-FB1C-CDD7127D1016}"/>
              </a:ext>
            </a:extLst>
          </p:cNvPr>
          <p:cNvPicPr>
            <a:picLocks noChangeAspect="1"/>
          </p:cNvPicPr>
          <p:nvPr/>
        </p:nvPicPr>
        <p:blipFill>
          <a:blip r:embed="rId4">
            <a:extLst>
              <a:ext uri="{28A0092B-C50C-407E-A947-70E740481C1C}">
                <a14:useLocalDpi xmlns:a14="http://schemas.microsoft.com/office/drawing/2010/main" val="0"/>
              </a:ext>
            </a:extLst>
          </a:blip>
          <a:srcRect t="1139" b="1139"/>
          <a:stretch/>
        </p:blipFill>
        <p:spPr>
          <a:xfrm>
            <a:off x="1171814" y="1754155"/>
            <a:ext cx="10342162" cy="4382703"/>
          </a:xfrm>
          <a:prstGeom prst="rect">
            <a:avLst/>
          </a:prstGeom>
        </p:spPr>
      </p:pic>
      <p:sp>
        <p:nvSpPr>
          <p:cNvPr id="13" name="ZoneTexte 12">
            <a:extLst>
              <a:ext uri="{FF2B5EF4-FFF2-40B4-BE49-F238E27FC236}">
                <a16:creationId xmlns:a16="http://schemas.microsoft.com/office/drawing/2014/main" id="{FA592B6E-A3CD-060F-EC08-BFEB496A9105}"/>
              </a:ext>
            </a:extLst>
          </p:cNvPr>
          <p:cNvSpPr txBox="1"/>
          <p:nvPr/>
        </p:nvSpPr>
        <p:spPr>
          <a:xfrm>
            <a:off x="7029917" y="6136858"/>
            <a:ext cx="4484059" cy="261610"/>
          </a:xfrm>
          <a:prstGeom prst="rect">
            <a:avLst/>
          </a:prstGeom>
          <a:noFill/>
        </p:spPr>
        <p:txBody>
          <a:bodyPr wrap="square" rtlCol="0">
            <a:spAutoFit/>
          </a:bodyPr>
          <a:lstStyle/>
          <a:p>
            <a:pPr algn="r"/>
            <a:r>
              <a:rPr lang="fr-FR" sz="1050" i="1" dirty="0"/>
              <a:t>Source : CCSS (2022) Rapport de Juillet, p.133</a:t>
            </a:r>
          </a:p>
        </p:txBody>
      </p:sp>
      <p:sp>
        <p:nvSpPr>
          <p:cNvPr id="14" name="ZoneTexte 13">
            <a:extLst>
              <a:ext uri="{FF2B5EF4-FFF2-40B4-BE49-F238E27FC236}">
                <a16:creationId xmlns:a16="http://schemas.microsoft.com/office/drawing/2014/main" id="{FC3E057D-5CCD-AF7C-00D1-01DEFCACE8D0}"/>
              </a:ext>
            </a:extLst>
          </p:cNvPr>
          <p:cNvSpPr txBox="1"/>
          <p:nvPr/>
        </p:nvSpPr>
        <p:spPr>
          <a:xfrm>
            <a:off x="2852334" y="1403078"/>
            <a:ext cx="9115299" cy="261610"/>
          </a:xfrm>
          <a:prstGeom prst="rect">
            <a:avLst/>
          </a:prstGeom>
          <a:noFill/>
        </p:spPr>
        <p:txBody>
          <a:bodyPr wrap="square" rtlCol="0">
            <a:spAutoFit/>
          </a:bodyPr>
          <a:lstStyle/>
          <a:p>
            <a:pPr algn="ctr"/>
            <a:r>
              <a:rPr lang="fr-FR" sz="1100" b="1" dirty="0"/>
              <a:t>Figure n°11 – Evolution de 1991 à 2022 des taux effectifs de prélèvement salarial sous le PASS et au-delà du PASS</a:t>
            </a:r>
          </a:p>
        </p:txBody>
      </p:sp>
    </p:spTree>
    <p:extLst>
      <p:ext uri="{BB962C8B-B14F-4D97-AF65-F5344CB8AC3E}">
        <p14:creationId xmlns:p14="http://schemas.microsoft.com/office/powerpoint/2010/main" val="933253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BADFA79-7082-473C-8667-0BDE83240779}"/>
              </a:ext>
            </a:extLst>
          </p:cNvPr>
          <p:cNvSpPr>
            <a:spLocks noGrp="1"/>
          </p:cNvSpPr>
          <p:nvPr>
            <p:ph idx="1"/>
          </p:nvPr>
        </p:nvSpPr>
        <p:spPr>
          <a:xfrm>
            <a:off x="1245326" y="1076446"/>
            <a:ext cx="10154194" cy="5666154"/>
          </a:xfrm>
        </p:spPr>
        <p:txBody>
          <a:bodyPr>
            <a:normAutofit/>
          </a:bodyPr>
          <a:lstStyle/>
          <a:p>
            <a:pPr marL="0" indent="0">
              <a:buNone/>
            </a:pPr>
            <a:r>
              <a:rPr lang="fr-FR" b="1" dirty="0">
                <a:effectLst/>
                <a:ea typeface="Calibri" panose="020F0502020204030204" pitchFamily="34" charset="0"/>
                <a:cs typeface="Times New Roman" panose="02020603050405020304" pitchFamily="18" charset="0"/>
              </a:rPr>
              <a:t>La Sécurité sociale </a:t>
            </a:r>
            <a:r>
              <a:rPr lang="fr-FR" b="1" dirty="0">
                <a:solidFill>
                  <a:srgbClr val="FF0000"/>
                </a:solidFill>
                <a:effectLst/>
                <a:ea typeface="Calibri" panose="020F0502020204030204" pitchFamily="34" charset="0"/>
                <a:cs typeface="Times New Roman" panose="02020603050405020304" pitchFamily="18" charset="0"/>
              </a:rPr>
              <a:t>institution de la solidarité</a:t>
            </a:r>
            <a:endParaRPr lang="fr-FR" b="1" dirty="0">
              <a:solidFill>
                <a:srgbClr val="FF0000"/>
              </a:solidFill>
            </a:endParaRPr>
          </a:p>
          <a:p>
            <a:r>
              <a:rPr lang="fr-FR" dirty="0"/>
              <a:t>Sécurité sociale doit devenir interlocuteur, collecteur et payeur unique</a:t>
            </a:r>
          </a:p>
          <a:p>
            <a:r>
              <a:rPr lang="fr-FR" dirty="0">
                <a:effectLst/>
                <a:ea typeface="Calibri" panose="020F0502020204030204" pitchFamily="34" charset="0"/>
                <a:cs typeface="Times New Roman" panose="02020603050405020304" pitchFamily="18" charset="0"/>
              </a:rPr>
              <a:t>Universalité : pour toutes et tous </a:t>
            </a:r>
          </a:p>
          <a:p>
            <a:pPr marL="0" indent="0">
              <a:spcBef>
                <a:spcPts val="1800"/>
              </a:spcBef>
              <a:buNone/>
            </a:pPr>
            <a:r>
              <a:rPr lang="fr-FR" b="1" dirty="0"/>
              <a:t>Trois principes fondamentaux à retrouver</a:t>
            </a:r>
          </a:p>
          <a:p>
            <a:r>
              <a:rPr lang="fr-FR" b="1" dirty="0">
                <a:solidFill>
                  <a:srgbClr val="FF0000"/>
                </a:solidFill>
              </a:rPr>
              <a:t>Salaire socialisé </a:t>
            </a:r>
            <a:r>
              <a:rPr lang="fr-FR" dirty="0"/>
              <a:t>- </a:t>
            </a:r>
            <a:r>
              <a:rPr lang="fr-FR" dirty="0">
                <a:effectLst/>
                <a:ea typeface="Calibri" panose="020F0502020204030204" pitchFamily="34" charset="0"/>
                <a:cs typeface="Times New Roman" panose="02020603050405020304" pitchFamily="18" charset="0"/>
              </a:rPr>
              <a:t>Repose </a:t>
            </a:r>
            <a:r>
              <a:rPr lang="fr-FR" dirty="0">
                <a:solidFill>
                  <a:schemeClr val="tx1"/>
                </a:solidFill>
                <a:effectLst/>
                <a:ea typeface="Calibri" panose="020F0502020204030204" pitchFamily="34" charset="0"/>
                <a:cs typeface="Times New Roman" panose="02020603050405020304" pitchFamily="18" charset="0"/>
              </a:rPr>
              <a:t>sur</a:t>
            </a:r>
            <a:r>
              <a:rPr lang="fr-FR" b="1" dirty="0">
                <a:solidFill>
                  <a:schemeClr val="tx1"/>
                </a:solidFill>
                <a:effectLst/>
                <a:ea typeface="Calibri" panose="020F0502020204030204" pitchFamily="34" charset="0"/>
                <a:cs typeface="Times New Roman" panose="02020603050405020304" pitchFamily="18" charset="0"/>
              </a:rPr>
              <a:t> la</a:t>
            </a:r>
            <a:r>
              <a:rPr lang="fr-FR" dirty="0">
                <a:solidFill>
                  <a:schemeClr val="tx1"/>
                </a:solidFill>
                <a:effectLst/>
                <a:ea typeface="Calibri" panose="020F0502020204030204" pitchFamily="34" charset="0"/>
                <a:cs typeface="Times New Roman" panose="02020603050405020304" pitchFamily="18" charset="0"/>
              </a:rPr>
              <a:t> </a:t>
            </a:r>
            <a:r>
              <a:rPr lang="fr-FR" b="1" dirty="0">
                <a:solidFill>
                  <a:schemeClr val="tx1"/>
                </a:solidFill>
                <a:effectLst/>
                <a:ea typeface="Calibri" panose="020F0502020204030204" pitchFamily="34" charset="0"/>
                <a:cs typeface="Times New Roman" panose="02020603050405020304" pitchFamily="18" charset="0"/>
              </a:rPr>
              <a:t>cotisation sociale</a:t>
            </a:r>
            <a:r>
              <a:rPr lang="fr-FR" dirty="0">
                <a:solidFill>
                  <a:schemeClr val="tx1"/>
                </a:solidFill>
                <a:effectLst/>
                <a:ea typeface="Calibri" panose="020F0502020204030204" pitchFamily="34" charset="0"/>
                <a:cs typeface="Times New Roman" panose="02020603050405020304" pitchFamily="18" charset="0"/>
              </a:rPr>
              <a:t> </a:t>
            </a:r>
            <a:r>
              <a:rPr lang="fr-FR" dirty="0">
                <a:effectLst/>
                <a:ea typeface="Calibri" panose="020F0502020204030204" pitchFamily="34" charset="0"/>
                <a:cs typeface="Times New Roman" panose="02020603050405020304" pitchFamily="18" charset="0"/>
              </a:rPr>
              <a:t>selon le principe « Cotiser selon ses moyens, et recevoir selon ses besoins » =&gt; enjeu de répartition</a:t>
            </a:r>
            <a:endParaRPr lang="fr-FR" dirty="0"/>
          </a:p>
          <a:p>
            <a:r>
              <a:rPr lang="fr-FR" dirty="0"/>
              <a:t>Démocratie sociale -</a:t>
            </a:r>
            <a:r>
              <a:rPr lang="fr-FR" dirty="0">
                <a:effectLst/>
                <a:ea typeface="Calibri" panose="020F0502020204030204" pitchFamily="34" charset="0"/>
                <a:cs typeface="Times New Roman" panose="02020603050405020304" pitchFamily="18" charset="0"/>
              </a:rPr>
              <a:t>autonome grâce au retour des </a:t>
            </a:r>
            <a:r>
              <a:rPr lang="fr-FR" b="1" dirty="0">
                <a:solidFill>
                  <a:srgbClr val="FF0000"/>
                </a:solidFill>
                <a:effectLst/>
                <a:ea typeface="Calibri" panose="020F0502020204030204" pitchFamily="34" charset="0"/>
                <a:cs typeface="Times New Roman" panose="02020603050405020304" pitchFamily="18" charset="0"/>
              </a:rPr>
              <a:t>élections des administrateurs de la Sécurité sociale</a:t>
            </a:r>
            <a:r>
              <a:rPr lang="fr-FR" dirty="0">
                <a:solidFill>
                  <a:srgbClr val="FF0000"/>
                </a:solidFill>
                <a:effectLst/>
                <a:ea typeface="Calibri" panose="020F0502020204030204" pitchFamily="34" charset="0"/>
                <a:cs typeface="Times New Roman" panose="02020603050405020304" pitchFamily="18" charset="0"/>
              </a:rPr>
              <a:t> </a:t>
            </a:r>
            <a:r>
              <a:rPr lang="fr-FR" dirty="0">
                <a:effectLst/>
                <a:ea typeface="Calibri" panose="020F0502020204030204" pitchFamily="34" charset="0"/>
                <a:cs typeface="Times New Roman" panose="02020603050405020304" pitchFamily="18" charset="0"/>
              </a:rPr>
              <a:t>par les assurés sociaux et grâce à un budget décidé exclusivement par les salariés. =&gt; espace politique</a:t>
            </a:r>
            <a:endParaRPr lang="fr-FR" dirty="0"/>
          </a:p>
          <a:p>
            <a:r>
              <a:rPr lang="fr-FR" dirty="0"/>
              <a:t>Répondre aux besoins </a:t>
            </a:r>
            <a:r>
              <a:rPr lang="fr-FR" dirty="0">
                <a:effectLst/>
                <a:ea typeface="Calibri" panose="020F0502020204030204" pitchFamily="34" charset="0"/>
                <a:cs typeface="Times New Roman" panose="02020603050405020304" pitchFamily="18" charset="0"/>
              </a:rPr>
              <a:t>une prise </a:t>
            </a:r>
            <a:r>
              <a:rPr lang="fr-FR" b="1" dirty="0">
                <a:solidFill>
                  <a:srgbClr val="FF0000"/>
                </a:solidFill>
                <a:effectLst/>
                <a:ea typeface="Calibri" panose="020F0502020204030204" pitchFamily="34" charset="0"/>
                <a:cs typeface="Times New Roman" panose="02020603050405020304" pitchFamily="18" charset="0"/>
              </a:rPr>
              <a:t>à 100% des besoins</a:t>
            </a:r>
            <a:r>
              <a:rPr lang="fr-FR" dirty="0">
                <a:effectLst/>
                <a:ea typeface="Calibri" panose="020F0502020204030204" pitchFamily="34" charset="0"/>
                <a:cs typeface="Times New Roman" panose="02020603050405020304" pitchFamily="18" charset="0"/>
              </a:rPr>
              <a:t> c’est-à-dire 100% des dépenses présentées au remboursement (nature ou espèces) sur toutes les branches =&gt; enjeu politique</a:t>
            </a:r>
          </a:p>
          <a:p>
            <a:pPr marL="0" indent="0">
              <a:spcBef>
                <a:spcPts val="1800"/>
              </a:spcBef>
              <a:buNone/>
            </a:pPr>
            <a:r>
              <a:rPr lang="fr-FR" b="1" dirty="0">
                <a:cs typeface="Times New Roman" panose="02020603050405020304" pitchFamily="18" charset="0"/>
              </a:rPr>
              <a:t>La sécurité sociale au service de la </a:t>
            </a:r>
            <a:r>
              <a:rPr lang="fr-FR" b="1" dirty="0">
                <a:solidFill>
                  <a:srgbClr val="FF0000"/>
                </a:solidFill>
                <a:cs typeface="Times New Roman" panose="02020603050405020304" pitchFamily="18" charset="0"/>
              </a:rPr>
              <a:t>transformation de la société</a:t>
            </a:r>
            <a:endParaRPr lang="fr-FR" b="1" dirty="0">
              <a:solidFill>
                <a:srgbClr val="FF0000"/>
              </a:solidFill>
            </a:endParaRPr>
          </a:p>
          <a:p>
            <a:r>
              <a:rPr lang="fr-FR" dirty="0"/>
              <a:t>Emancipation des travailleurs et des travailleuses</a:t>
            </a:r>
          </a:p>
          <a:p>
            <a:r>
              <a:rPr lang="fr-FR" dirty="0"/>
              <a:t>Remettre en cause le capitalisme</a:t>
            </a:r>
          </a:p>
          <a:p>
            <a:pPr marL="0" indent="0">
              <a:buNone/>
            </a:pPr>
            <a:endParaRPr lang="fr-FR" dirty="0">
              <a:latin typeface="Calibri" panose="020F0502020204030204" pitchFamily="34" charset="0"/>
              <a:cs typeface="Times New Roman" panose="02020603050405020304" pitchFamily="18" charset="0"/>
            </a:endParaRPr>
          </a:p>
          <a:p>
            <a:pPr marL="0" indent="0">
              <a:buNone/>
            </a:pPr>
            <a:endParaRPr lang="fr-FR" dirty="0">
              <a:latin typeface="Calibri" panose="020F0502020204030204" pitchFamily="34" charset="0"/>
              <a:cs typeface="Times New Roman" panose="02020603050405020304" pitchFamily="18" charset="0"/>
            </a:endParaRPr>
          </a:p>
          <a:p>
            <a:pPr marL="0" indent="0">
              <a:buNone/>
            </a:pPr>
            <a:endParaRPr lang="fr-FR" dirty="0"/>
          </a:p>
          <a:p>
            <a:endParaRPr lang="fr-FR" dirty="0"/>
          </a:p>
          <a:p>
            <a:endParaRPr lang="fr-FR" dirty="0"/>
          </a:p>
          <a:p>
            <a:endParaRPr lang="fr-FR" dirty="0"/>
          </a:p>
        </p:txBody>
      </p:sp>
      <p:pic>
        <p:nvPicPr>
          <p:cNvPr id="28" name="Image 27">
            <a:extLst>
              <a:ext uri="{FF2B5EF4-FFF2-40B4-BE49-F238E27FC236}">
                <a16:creationId xmlns:a16="http://schemas.microsoft.com/office/drawing/2014/main" id="{29565477-DEAC-4D35-9C60-2531AC50D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 y="0"/>
            <a:ext cx="665597" cy="847725"/>
          </a:xfrm>
          <a:prstGeom prst="rect">
            <a:avLst/>
          </a:prstGeom>
        </p:spPr>
      </p:pic>
      <p:sp>
        <p:nvSpPr>
          <p:cNvPr id="7" name="Titre 1">
            <a:extLst>
              <a:ext uri="{FF2B5EF4-FFF2-40B4-BE49-F238E27FC236}">
                <a16:creationId xmlns:a16="http://schemas.microsoft.com/office/drawing/2014/main" id="{67A74F61-7DB3-4D40-8884-FF215226CCA2}"/>
              </a:ext>
            </a:extLst>
          </p:cNvPr>
          <p:cNvSpPr>
            <a:spLocks noGrp="1"/>
          </p:cNvSpPr>
          <p:nvPr>
            <p:ph type="title"/>
          </p:nvPr>
        </p:nvSpPr>
        <p:spPr>
          <a:xfrm>
            <a:off x="1245326" y="187446"/>
            <a:ext cx="8596668" cy="889000"/>
          </a:xfrm>
        </p:spPr>
        <p:txBody>
          <a:bodyPr>
            <a:normAutofit/>
          </a:bodyPr>
          <a:lstStyle/>
          <a:p>
            <a:pPr marL="985838" indent="-985838">
              <a:tabLst>
                <a:tab pos="538163" algn="l"/>
              </a:tabLst>
            </a:pPr>
            <a:r>
              <a:rPr lang="fr-FR" dirty="0"/>
              <a:t>Les objectifs CGT</a:t>
            </a:r>
          </a:p>
        </p:txBody>
      </p:sp>
    </p:spTree>
    <p:extLst>
      <p:ext uri="{BB962C8B-B14F-4D97-AF65-F5344CB8AC3E}">
        <p14:creationId xmlns:p14="http://schemas.microsoft.com/office/powerpoint/2010/main" val="82473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9ADEC9-5EEF-5340-F0D9-EC738497731A}"/>
              </a:ext>
            </a:extLst>
          </p:cNvPr>
          <p:cNvSpPr>
            <a:spLocks noGrp="1"/>
          </p:cNvSpPr>
          <p:nvPr>
            <p:ph type="title"/>
          </p:nvPr>
        </p:nvSpPr>
        <p:spPr>
          <a:xfrm>
            <a:off x="248126" y="376334"/>
            <a:ext cx="9165835" cy="1060580"/>
          </a:xfrm>
        </p:spPr>
        <p:txBody>
          <a:bodyPr>
            <a:normAutofit fontScale="90000"/>
          </a:bodyPr>
          <a:lstStyle/>
          <a:p>
            <a:r>
              <a:rPr lang="fr-FR" sz="3200" dirty="0"/>
              <a:t>Problématiques générales liées au financement de la Sécurité sociale </a:t>
            </a:r>
          </a:p>
        </p:txBody>
      </p:sp>
      <p:sp>
        <p:nvSpPr>
          <p:cNvPr id="3" name="Espace réservé du contenu 2">
            <a:extLst>
              <a:ext uri="{FF2B5EF4-FFF2-40B4-BE49-F238E27FC236}">
                <a16:creationId xmlns:a16="http://schemas.microsoft.com/office/drawing/2014/main" id="{DC220A64-1102-7AB2-9299-4EF6E819978C}"/>
              </a:ext>
            </a:extLst>
          </p:cNvPr>
          <p:cNvSpPr>
            <a:spLocks noGrp="1"/>
          </p:cNvSpPr>
          <p:nvPr>
            <p:ph idx="1"/>
          </p:nvPr>
        </p:nvSpPr>
        <p:spPr/>
        <p:txBody>
          <a:bodyPr>
            <a:normAutofit/>
          </a:bodyPr>
          <a:lstStyle/>
          <a:p>
            <a:r>
              <a:rPr lang="fr-FR" sz="2000" dirty="0"/>
              <a:t>Financement de la Sécurité sociale basée sur la cotisation</a:t>
            </a:r>
          </a:p>
          <a:p>
            <a:pPr lvl="1"/>
            <a:r>
              <a:rPr lang="fr-FR" sz="1800" dirty="0"/>
              <a:t>Remise en cause de la cotisation sociale comme seul source de financement : développement de la fiscalité et des transferts pour compensation d’exonérations</a:t>
            </a:r>
          </a:p>
          <a:p>
            <a:r>
              <a:rPr lang="fr-FR" sz="2000" dirty="0"/>
              <a:t>Si le financement change, la nature de la sécu tend elle à changer ?</a:t>
            </a:r>
          </a:p>
          <a:p>
            <a:r>
              <a:rPr lang="fr-FR" sz="2000" dirty="0"/>
              <a:t>Un trou de la Sécu? Mythe ou réalité?</a:t>
            </a:r>
          </a:p>
          <a:p>
            <a:r>
              <a:rPr lang="fr-FR" sz="2000" dirty="0"/>
              <a:t>Une logique budgétaire contre une logique de réponse aux besoins?</a:t>
            </a:r>
          </a:p>
        </p:txBody>
      </p:sp>
      <p:sp>
        <p:nvSpPr>
          <p:cNvPr id="4" name="Espace réservé du numéro de diapositive 3">
            <a:extLst>
              <a:ext uri="{FF2B5EF4-FFF2-40B4-BE49-F238E27FC236}">
                <a16:creationId xmlns:a16="http://schemas.microsoft.com/office/drawing/2014/main" id="{8B87A741-63CA-2937-8D67-FC19F4C5F1DF}"/>
              </a:ext>
            </a:extLst>
          </p:cNvPr>
          <p:cNvSpPr>
            <a:spLocks noGrp="1"/>
          </p:cNvSpPr>
          <p:nvPr>
            <p:ph type="sldNum" sz="quarter" idx="12"/>
          </p:nvPr>
        </p:nvSpPr>
        <p:spPr/>
        <p:txBody>
          <a:bodyPr/>
          <a:lstStyle/>
          <a:p>
            <a:fld id="{54590BBF-230F-4F58-A768-4F86703DEFE6}" type="slidenum">
              <a:rPr lang="fr-FR" smtClean="0"/>
              <a:t>2</a:t>
            </a:fld>
            <a:endParaRPr lang="fr-FR"/>
          </a:p>
        </p:txBody>
      </p:sp>
    </p:spTree>
    <p:extLst>
      <p:ext uri="{BB962C8B-B14F-4D97-AF65-F5344CB8AC3E}">
        <p14:creationId xmlns:p14="http://schemas.microsoft.com/office/powerpoint/2010/main" val="361905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C7A434E-40B2-E942-95BE-183D488F4C61}"/>
              </a:ext>
            </a:extLst>
          </p:cNvPr>
          <p:cNvSpPr>
            <a:spLocks noGrp="1"/>
          </p:cNvSpPr>
          <p:nvPr>
            <p:ph type="title"/>
          </p:nvPr>
        </p:nvSpPr>
        <p:spPr/>
        <p:txBody>
          <a:bodyPr>
            <a:normAutofit fontScale="90000"/>
          </a:bodyPr>
          <a:lstStyle/>
          <a:p>
            <a:r>
              <a:rPr lang="fr-FR" dirty="0"/>
              <a:t>Dépenses, recettes et soldes des administrations de sécurité sociale en 2022</a:t>
            </a:r>
          </a:p>
        </p:txBody>
      </p:sp>
      <p:pic>
        <p:nvPicPr>
          <p:cNvPr id="9" name="Espace réservé du contenu 8" descr="Une image contenant table&#10;&#10;Description générée automatiquement">
            <a:extLst>
              <a:ext uri="{FF2B5EF4-FFF2-40B4-BE49-F238E27FC236}">
                <a16:creationId xmlns:a16="http://schemas.microsoft.com/office/drawing/2014/main" id="{72CDCC1E-6C8E-64FE-9CF8-4C0AE21558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334" y="2043405"/>
            <a:ext cx="7654903" cy="2210544"/>
          </a:xfrm>
        </p:spPr>
      </p:pic>
      <p:sp>
        <p:nvSpPr>
          <p:cNvPr id="7" name="Espace réservé du contenu 6">
            <a:extLst>
              <a:ext uri="{FF2B5EF4-FFF2-40B4-BE49-F238E27FC236}">
                <a16:creationId xmlns:a16="http://schemas.microsoft.com/office/drawing/2014/main" id="{F95F6759-0B4D-DE11-92F9-45227AF03E74}"/>
              </a:ext>
            </a:extLst>
          </p:cNvPr>
          <p:cNvSpPr>
            <a:spLocks noGrp="1"/>
          </p:cNvSpPr>
          <p:nvPr>
            <p:ph sz="half" idx="2"/>
          </p:nvPr>
        </p:nvSpPr>
        <p:spPr>
          <a:xfrm>
            <a:off x="677334" y="4484137"/>
            <a:ext cx="8307640" cy="1557225"/>
          </a:xfrm>
        </p:spPr>
        <p:txBody>
          <a:bodyPr/>
          <a:lstStyle/>
          <a:p>
            <a:pPr algn="just"/>
            <a:r>
              <a:rPr lang="fr-FR" dirty="0"/>
              <a:t>Les ASSO regroupent l’ensemble des régimes obligatoires de base de sécurité sociale, les régimes de retraite complémentaire, ainsi que l’assurance chômage et les hôpitaux. Elles comprennent enfin la Caisse d’amortissement de la dette sociale (CADES) et le Fonds de réserve pour les retraites.</a:t>
            </a:r>
          </a:p>
        </p:txBody>
      </p:sp>
      <p:sp>
        <p:nvSpPr>
          <p:cNvPr id="4" name="Espace réservé du numéro de diapositive 3">
            <a:extLst>
              <a:ext uri="{FF2B5EF4-FFF2-40B4-BE49-F238E27FC236}">
                <a16:creationId xmlns:a16="http://schemas.microsoft.com/office/drawing/2014/main" id="{B7656C99-4A7C-DDFB-7728-48E31C84D27C}"/>
              </a:ext>
            </a:extLst>
          </p:cNvPr>
          <p:cNvSpPr>
            <a:spLocks noGrp="1"/>
          </p:cNvSpPr>
          <p:nvPr>
            <p:ph type="sldNum" sz="quarter" idx="12"/>
          </p:nvPr>
        </p:nvSpPr>
        <p:spPr/>
        <p:txBody>
          <a:bodyPr/>
          <a:lstStyle/>
          <a:p>
            <a:fld id="{54590BBF-230F-4F58-A768-4F86703DEFE6}" type="slidenum">
              <a:rPr lang="fr-FR" smtClean="0"/>
              <a:t>3</a:t>
            </a:fld>
            <a:endParaRPr lang="fr-FR"/>
          </a:p>
        </p:txBody>
      </p:sp>
    </p:spTree>
    <p:extLst>
      <p:ext uri="{BB962C8B-B14F-4D97-AF65-F5344CB8AC3E}">
        <p14:creationId xmlns:p14="http://schemas.microsoft.com/office/powerpoint/2010/main" val="277904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1" name="Isosceles Triangle 4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4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8" name="Image 27">
            <a:extLst>
              <a:ext uri="{FF2B5EF4-FFF2-40B4-BE49-F238E27FC236}">
                <a16:creationId xmlns:a16="http://schemas.microsoft.com/office/drawing/2014/main" id="{29565477-DEAC-4D35-9C60-2531AC50D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 y="0"/>
            <a:ext cx="665597" cy="847725"/>
          </a:xfrm>
          <a:prstGeom prst="rect">
            <a:avLst/>
          </a:prstGeom>
        </p:spPr>
      </p:pic>
      <p:sp>
        <p:nvSpPr>
          <p:cNvPr id="7" name="Titre 1">
            <a:extLst>
              <a:ext uri="{FF2B5EF4-FFF2-40B4-BE49-F238E27FC236}">
                <a16:creationId xmlns:a16="http://schemas.microsoft.com/office/drawing/2014/main" id="{67A74F61-7DB3-4D40-8884-FF215226CCA2}"/>
              </a:ext>
            </a:extLst>
          </p:cNvPr>
          <p:cNvSpPr>
            <a:spLocks noGrp="1"/>
          </p:cNvSpPr>
          <p:nvPr>
            <p:ph type="title"/>
          </p:nvPr>
        </p:nvSpPr>
        <p:spPr>
          <a:xfrm>
            <a:off x="7101809" y="181378"/>
            <a:ext cx="4641458" cy="1332693"/>
          </a:xfrm>
        </p:spPr>
        <p:txBody>
          <a:bodyPr>
            <a:normAutofit/>
          </a:bodyPr>
          <a:lstStyle/>
          <a:p>
            <a:pPr marL="985838" indent="-985838">
              <a:tabLst>
                <a:tab pos="538163" algn="l"/>
              </a:tabLst>
            </a:pPr>
            <a:r>
              <a:rPr lang="fr-FR" sz="3200" dirty="0">
                <a:solidFill>
                  <a:srgbClr val="C00000"/>
                </a:solidFill>
              </a:rPr>
              <a:t>Quel financement du régime général?</a:t>
            </a:r>
          </a:p>
        </p:txBody>
      </p:sp>
      <p:pic>
        <p:nvPicPr>
          <p:cNvPr id="3" name="Image 2">
            <a:extLst>
              <a:ext uri="{FF2B5EF4-FFF2-40B4-BE49-F238E27FC236}">
                <a16:creationId xmlns:a16="http://schemas.microsoft.com/office/drawing/2014/main" id="{9AA2E6D9-C55F-0BFA-74D5-3A800387F2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549" y="423862"/>
            <a:ext cx="6356578" cy="6339771"/>
          </a:xfrm>
          <a:prstGeom prst="rect">
            <a:avLst/>
          </a:prstGeom>
        </p:spPr>
      </p:pic>
      <p:sp>
        <p:nvSpPr>
          <p:cNvPr id="15" name="ZoneTexte 14">
            <a:extLst>
              <a:ext uri="{FF2B5EF4-FFF2-40B4-BE49-F238E27FC236}">
                <a16:creationId xmlns:a16="http://schemas.microsoft.com/office/drawing/2014/main" id="{B0AE2ED5-7D97-6A8B-EBF6-1CD0E4577152}"/>
              </a:ext>
            </a:extLst>
          </p:cNvPr>
          <p:cNvSpPr txBox="1"/>
          <p:nvPr/>
        </p:nvSpPr>
        <p:spPr>
          <a:xfrm>
            <a:off x="1266918" y="34452"/>
            <a:ext cx="4829082" cy="430887"/>
          </a:xfrm>
          <a:prstGeom prst="rect">
            <a:avLst/>
          </a:prstGeom>
          <a:noFill/>
        </p:spPr>
        <p:txBody>
          <a:bodyPr wrap="square" rtlCol="0">
            <a:spAutoFit/>
          </a:bodyPr>
          <a:lstStyle/>
          <a:p>
            <a:pPr algn="ctr"/>
            <a:r>
              <a:rPr lang="fr-FR" sz="1100" b="1" dirty="0"/>
              <a:t>Figure n°1 – Structure des recettes du régime général et du FSV</a:t>
            </a:r>
          </a:p>
          <a:p>
            <a:pPr algn="ctr"/>
            <a:r>
              <a:rPr lang="fr-FR" sz="1100" b="1" dirty="0"/>
              <a:t>par branche en 2020</a:t>
            </a:r>
          </a:p>
        </p:txBody>
      </p:sp>
      <p:pic>
        <p:nvPicPr>
          <p:cNvPr id="6" name="Image 5">
            <a:extLst>
              <a:ext uri="{FF2B5EF4-FFF2-40B4-BE49-F238E27FC236}">
                <a16:creationId xmlns:a16="http://schemas.microsoft.com/office/drawing/2014/main" id="{58F30677-92A0-1610-3CC0-8B1789CD63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6051" y="3576243"/>
            <a:ext cx="5217216" cy="2857895"/>
          </a:xfrm>
          <a:prstGeom prst="rect">
            <a:avLst/>
          </a:prstGeom>
        </p:spPr>
      </p:pic>
      <p:sp>
        <p:nvSpPr>
          <p:cNvPr id="16" name="ZoneTexte 15">
            <a:extLst>
              <a:ext uri="{FF2B5EF4-FFF2-40B4-BE49-F238E27FC236}">
                <a16:creationId xmlns:a16="http://schemas.microsoft.com/office/drawing/2014/main" id="{15644793-D041-4483-B186-46F712DDC052}"/>
              </a:ext>
            </a:extLst>
          </p:cNvPr>
          <p:cNvSpPr txBox="1"/>
          <p:nvPr/>
        </p:nvSpPr>
        <p:spPr>
          <a:xfrm>
            <a:off x="7138551" y="2721494"/>
            <a:ext cx="4829082" cy="430887"/>
          </a:xfrm>
          <a:prstGeom prst="rect">
            <a:avLst/>
          </a:prstGeom>
          <a:noFill/>
        </p:spPr>
        <p:txBody>
          <a:bodyPr wrap="square" rtlCol="0">
            <a:spAutoFit/>
          </a:bodyPr>
          <a:lstStyle/>
          <a:p>
            <a:pPr algn="ctr"/>
            <a:r>
              <a:rPr lang="fr-FR" sz="1100" b="1" dirty="0"/>
              <a:t>Figure n°2 – Part de chaque branche dans les dépenses du régime</a:t>
            </a:r>
          </a:p>
          <a:p>
            <a:pPr algn="ctr"/>
            <a:r>
              <a:rPr lang="fr-FR" sz="1100" b="1" dirty="0"/>
              <a:t>général en 2020</a:t>
            </a:r>
          </a:p>
        </p:txBody>
      </p:sp>
    </p:spTree>
    <p:extLst>
      <p:ext uri="{BB962C8B-B14F-4D97-AF65-F5344CB8AC3E}">
        <p14:creationId xmlns:p14="http://schemas.microsoft.com/office/powerpoint/2010/main" val="329719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1" name="Isosceles Triangle 4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4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8" name="Image 27">
            <a:extLst>
              <a:ext uri="{FF2B5EF4-FFF2-40B4-BE49-F238E27FC236}">
                <a16:creationId xmlns:a16="http://schemas.microsoft.com/office/drawing/2014/main" id="{29565477-DEAC-4D35-9C60-2531AC50D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 y="0"/>
            <a:ext cx="665597" cy="847725"/>
          </a:xfrm>
          <a:prstGeom prst="rect">
            <a:avLst/>
          </a:prstGeom>
        </p:spPr>
      </p:pic>
      <p:sp>
        <p:nvSpPr>
          <p:cNvPr id="7" name="Titre 1">
            <a:extLst>
              <a:ext uri="{FF2B5EF4-FFF2-40B4-BE49-F238E27FC236}">
                <a16:creationId xmlns:a16="http://schemas.microsoft.com/office/drawing/2014/main" id="{67A74F61-7DB3-4D40-8884-FF215226CCA2}"/>
              </a:ext>
            </a:extLst>
          </p:cNvPr>
          <p:cNvSpPr>
            <a:spLocks noGrp="1"/>
          </p:cNvSpPr>
          <p:nvPr>
            <p:ph type="title"/>
          </p:nvPr>
        </p:nvSpPr>
        <p:spPr>
          <a:xfrm>
            <a:off x="1283426" y="337521"/>
            <a:ext cx="8596668" cy="679136"/>
          </a:xfrm>
        </p:spPr>
        <p:txBody>
          <a:bodyPr>
            <a:normAutofit/>
          </a:bodyPr>
          <a:lstStyle/>
          <a:p>
            <a:pPr marL="985838" indent="-985838">
              <a:tabLst>
                <a:tab pos="538163" algn="l"/>
              </a:tabLst>
            </a:pPr>
            <a:r>
              <a:rPr lang="fr-FR" sz="3200" dirty="0">
                <a:solidFill>
                  <a:srgbClr val="C00000"/>
                </a:solidFill>
              </a:rPr>
              <a:t>De la recette à l’assiette !</a:t>
            </a:r>
          </a:p>
        </p:txBody>
      </p:sp>
      <p:pic>
        <p:nvPicPr>
          <p:cNvPr id="4" name="Image 3">
            <a:extLst>
              <a:ext uri="{FF2B5EF4-FFF2-40B4-BE49-F238E27FC236}">
                <a16:creationId xmlns:a16="http://schemas.microsoft.com/office/drawing/2014/main" id="{AFEDB2A4-0FEA-D4F3-1EAA-6EBF48DFDFCA}"/>
              </a:ext>
            </a:extLst>
          </p:cNvPr>
          <p:cNvPicPr>
            <a:picLocks noChangeAspect="1"/>
          </p:cNvPicPr>
          <p:nvPr/>
        </p:nvPicPr>
        <p:blipFill>
          <a:blip r:embed="rId4">
            <a:extLst>
              <a:ext uri="{28A0092B-C50C-407E-A947-70E740481C1C}">
                <a14:useLocalDpi xmlns:a14="http://schemas.microsoft.com/office/drawing/2010/main" val="0"/>
              </a:ext>
            </a:extLst>
          </a:blip>
          <a:srcRect t="2101" b="2101"/>
          <a:stretch/>
        </p:blipFill>
        <p:spPr>
          <a:xfrm>
            <a:off x="1100329" y="1577214"/>
            <a:ext cx="9573891" cy="4871972"/>
          </a:xfrm>
          <a:prstGeom prst="rect">
            <a:avLst/>
          </a:prstGeom>
        </p:spPr>
      </p:pic>
      <p:sp>
        <p:nvSpPr>
          <p:cNvPr id="12" name="ZoneTexte 11">
            <a:extLst>
              <a:ext uri="{FF2B5EF4-FFF2-40B4-BE49-F238E27FC236}">
                <a16:creationId xmlns:a16="http://schemas.microsoft.com/office/drawing/2014/main" id="{982B7143-08A0-D031-E360-C547EDA762FA}"/>
              </a:ext>
            </a:extLst>
          </p:cNvPr>
          <p:cNvSpPr txBox="1"/>
          <p:nvPr/>
        </p:nvSpPr>
        <p:spPr>
          <a:xfrm>
            <a:off x="5992867" y="6314101"/>
            <a:ext cx="4484059" cy="261610"/>
          </a:xfrm>
          <a:prstGeom prst="rect">
            <a:avLst/>
          </a:prstGeom>
          <a:noFill/>
        </p:spPr>
        <p:txBody>
          <a:bodyPr wrap="square" rtlCol="0">
            <a:spAutoFit/>
          </a:bodyPr>
          <a:lstStyle/>
          <a:p>
            <a:pPr algn="r"/>
            <a:r>
              <a:rPr lang="fr-FR" sz="1050" i="1" dirty="0"/>
              <a:t>Source : CCSS (2022) Rapport de septembre, p.37 </a:t>
            </a:r>
          </a:p>
        </p:txBody>
      </p:sp>
      <p:sp>
        <p:nvSpPr>
          <p:cNvPr id="13" name="ZoneTexte 12">
            <a:extLst>
              <a:ext uri="{FF2B5EF4-FFF2-40B4-BE49-F238E27FC236}">
                <a16:creationId xmlns:a16="http://schemas.microsoft.com/office/drawing/2014/main" id="{E9630AAD-EB30-146D-FC38-AE8D63D73811}"/>
              </a:ext>
            </a:extLst>
          </p:cNvPr>
          <p:cNvSpPr txBox="1"/>
          <p:nvPr/>
        </p:nvSpPr>
        <p:spPr>
          <a:xfrm>
            <a:off x="946316" y="1016657"/>
            <a:ext cx="10093102" cy="261610"/>
          </a:xfrm>
          <a:prstGeom prst="rect">
            <a:avLst/>
          </a:prstGeom>
          <a:noFill/>
        </p:spPr>
        <p:txBody>
          <a:bodyPr wrap="square" rtlCol="0">
            <a:spAutoFit/>
          </a:bodyPr>
          <a:lstStyle/>
          <a:p>
            <a:pPr algn="ctr"/>
            <a:r>
              <a:rPr lang="fr-FR" sz="1100" b="1" dirty="0"/>
              <a:t>Figure n°5 – Répartition des recettes du régime général et du FSV par catégories de recette et par types d’assiette en 2021 </a:t>
            </a:r>
          </a:p>
        </p:txBody>
      </p:sp>
    </p:spTree>
    <p:extLst>
      <p:ext uri="{BB962C8B-B14F-4D97-AF65-F5344CB8AC3E}">
        <p14:creationId xmlns:p14="http://schemas.microsoft.com/office/powerpoint/2010/main" val="379757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29565477-DEAC-4D35-9C60-2531AC50D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 y="0"/>
            <a:ext cx="665597" cy="847725"/>
          </a:xfrm>
          <a:prstGeom prst="rect">
            <a:avLst/>
          </a:prstGeom>
        </p:spPr>
      </p:pic>
      <p:sp>
        <p:nvSpPr>
          <p:cNvPr id="10" name="Titre 1">
            <a:extLst>
              <a:ext uri="{FF2B5EF4-FFF2-40B4-BE49-F238E27FC236}">
                <a16:creationId xmlns:a16="http://schemas.microsoft.com/office/drawing/2014/main" id="{EA0AC408-80D8-4748-8075-491EBF56A69F}"/>
              </a:ext>
            </a:extLst>
          </p:cNvPr>
          <p:cNvSpPr>
            <a:spLocks noGrp="1"/>
          </p:cNvSpPr>
          <p:nvPr>
            <p:ph type="title"/>
          </p:nvPr>
        </p:nvSpPr>
        <p:spPr>
          <a:xfrm>
            <a:off x="1056217" y="423862"/>
            <a:ext cx="8596668" cy="1320800"/>
          </a:xfrm>
        </p:spPr>
        <p:txBody>
          <a:bodyPr/>
          <a:lstStyle/>
          <a:p>
            <a:r>
              <a:rPr lang="fr-FR" altLang="fr-FR" dirty="0">
                <a:latin typeface="Trebuchet MS" panose="020B0703020202090204" pitchFamily="34" charset="0"/>
              </a:rPr>
              <a:t>Les principes de la cotisation sociale </a:t>
            </a:r>
            <a:endParaRPr lang="fr-FR" dirty="0"/>
          </a:p>
        </p:txBody>
      </p:sp>
      <p:sp>
        <p:nvSpPr>
          <p:cNvPr id="11" name="Espace réservé du contenu 2">
            <a:extLst>
              <a:ext uri="{FF2B5EF4-FFF2-40B4-BE49-F238E27FC236}">
                <a16:creationId xmlns:a16="http://schemas.microsoft.com/office/drawing/2014/main" id="{4E1D3DE6-E862-4C2E-A3FC-56CF3C6AA977}"/>
              </a:ext>
            </a:extLst>
          </p:cNvPr>
          <p:cNvSpPr>
            <a:spLocks noGrp="1"/>
          </p:cNvSpPr>
          <p:nvPr>
            <p:ph idx="1"/>
          </p:nvPr>
        </p:nvSpPr>
        <p:spPr>
          <a:xfrm>
            <a:off x="1056217" y="1266190"/>
            <a:ext cx="10687050" cy="4710113"/>
          </a:xfrm>
        </p:spPr>
        <p:txBody>
          <a:bodyPr>
            <a:noAutofit/>
          </a:bodyPr>
          <a:lstStyle/>
          <a:p>
            <a:pPr>
              <a:buFontTx/>
              <a:buChar char="-"/>
              <a:defRPr/>
            </a:pPr>
            <a:r>
              <a:rPr lang="fr-FR" sz="2000" b="1" dirty="0" err="1"/>
              <a:t>Contributivité</a:t>
            </a:r>
            <a:r>
              <a:rPr lang="fr-FR" sz="2000" b="1" dirty="0"/>
              <a:t> : </a:t>
            </a:r>
            <a:r>
              <a:rPr lang="fr-FR" sz="2000" dirty="0"/>
              <a:t>Ouvre des droits mais ne les défini pas</a:t>
            </a:r>
          </a:p>
          <a:p>
            <a:pPr lvl="1">
              <a:buFontTx/>
              <a:buChar char="-"/>
              <a:defRPr/>
            </a:pPr>
            <a:r>
              <a:rPr lang="fr-FR" sz="1800" dirty="0"/>
              <a:t>justifie politiquement une garantie d’accès aux droits sociaux</a:t>
            </a:r>
          </a:p>
          <a:p>
            <a:pPr lvl="1">
              <a:buFontTx/>
              <a:buChar char="-"/>
              <a:defRPr/>
            </a:pPr>
            <a:r>
              <a:rPr lang="fr-FR" sz="1800" dirty="0"/>
              <a:t>Principe politique fondamental : gestion du système déléguée aux intéressés, légitimité (celui qui paye, gère!)</a:t>
            </a:r>
          </a:p>
          <a:p>
            <a:pPr lvl="1">
              <a:buFontTx/>
              <a:buChar char="-"/>
              <a:defRPr/>
            </a:pPr>
            <a:r>
              <a:rPr lang="fr-FR" sz="1800" dirty="0"/>
              <a:t>aucun lien avec un quelconque principe de distribution des prestations et d’équilibre actuariel (au contraire)</a:t>
            </a:r>
          </a:p>
          <a:p>
            <a:pPr>
              <a:buFontTx/>
              <a:buChar char="-"/>
              <a:defRPr/>
            </a:pPr>
            <a:r>
              <a:rPr lang="fr-FR" sz="2000" b="1" dirty="0"/>
              <a:t>Répartition immédiate sans passer par le marché </a:t>
            </a:r>
          </a:p>
          <a:p>
            <a:pPr>
              <a:buFontTx/>
              <a:buChar char="-"/>
              <a:defRPr/>
            </a:pPr>
            <a:r>
              <a:rPr lang="fr-FR" sz="2000" b="1" dirty="0"/>
              <a:t>Redistribution :</a:t>
            </a:r>
          </a:p>
          <a:p>
            <a:pPr lvl="2">
              <a:buFontTx/>
              <a:buChar char="-"/>
              <a:defRPr/>
            </a:pPr>
            <a:r>
              <a:rPr lang="fr-FR" sz="1600" dirty="0"/>
              <a:t>horizontale : transferts entre groupes d’individus</a:t>
            </a:r>
            <a:r>
              <a:rPr lang="fr-FR" sz="1600" dirty="0">
                <a:sym typeface="Wingdings" pitchFamily="2" charset="2"/>
              </a:rPr>
              <a:t> bien portants vers mal portants, actif/retraités </a:t>
            </a:r>
            <a:endParaRPr lang="fr-FR" sz="1600" dirty="0"/>
          </a:p>
          <a:p>
            <a:pPr lvl="2">
              <a:buFontTx/>
              <a:buChar char="-"/>
              <a:defRPr/>
            </a:pPr>
            <a:r>
              <a:rPr lang="fr-FR" sz="1600" dirty="0"/>
              <a:t>Verticale: souvent dégressive  (retraites, maladie..) : Proportionnelles au salaire mais « plafonnées </a:t>
            </a:r>
          </a:p>
          <a:p>
            <a:pPr>
              <a:buFontTx/>
              <a:buChar char="-"/>
              <a:defRPr/>
            </a:pPr>
            <a:r>
              <a:rPr lang="fr-FR" sz="2000" b="1" dirty="0"/>
              <a:t>Tout besoin social doit être couvert : </a:t>
            </a:r>
          </a:p>
          <a:p>
            <a:pPr lvl="1">
              <a:buFontTx/>
              <a:buChar char="-"/>
              <a:defRPr/>
            </a:pPr>
            <a:r>
              <a:rPr lang="fr-FR" sz="1800" dirty="0"/>
              <a:t>Le taux de cotisation doit suivre les besoins sociaux politiquement définis </a:t>
            </a:r>
          </a:p>
          <a:p>
            <a:pPr lvl="1">
              <a:buFontTx/>
              <a:buChar char="-"/>
              <a:defRPr/>
            </a:pPr>
            <a:r>
              <a:rPr lang="fr-FR" sz="1800" dirty="0"/>
              <a:t>Le taux de cotisation (même si fixé dès l’origine par l’Etat) n’est pas de l’impôt: peur de la budgétisation </a:t>
            </a:r>
          </a:p>
          <a:p>
            <a:pPr lvl="1">
              <a:buFontTx/>
              <a:buChar char="-"/>
              <a:defRPr/>
            </a:pPr>
            <a:endParaRPr lang="fr-FR" sz="1800" dirty="0"/>
          </a:p>
          <a:p>
            <a:pPr marL="0" indent="0">
              <a:buNone/>
            </a:pPr>
            <a:endParaRPr lang="fr-FR" sz="2000" dirty="0"/>
          </a:p>
        </p:txBody>
      </p:sp>
    </p:spTree>
    <p:extLst>
      <p:ext uri="{BB962C8B-B14F-4D97-AF65-F5344CB8AC3E}">
        <p14:creationId xmlns:p14="http://schemas.microsoft.com/office/powerpoint/2010/main" val="220964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29565477-DEAC-4D35-9C60-2531AC50D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 y="0"/>
            <a:ext cx="665597" cy="847725"/>
          </a:xfrm>
          <a:prstGeom prst="rect">
            <a:avLst/>
          </a:prstGeom>
        </p:spPr>
      </p:pic>
      <p:sp>
        <p:nvSpPr>
          <p:cNvPr id="10" name="Titre 1">
            <a:extLst>
              <a:ext uri="{FF2B5EF4-FFF2-40B4-BE49-F238E27FC236}">
                <a16:creationId xmlns:a16="http://schemas.microsoft.com/office/drawing/2014/main" id="{EA0AC408-80D8-4748-8075-491EBF56A69F}"/>
              </a:ext>
            </a:extLst>
          </p:cNvPr>
          <p:cNvSpPr>
            <a:spLocks noGrp="1"/>
          </p:cNvSpPr>
          <p:nvPr>
            <p:ph type="title"/>
          </p:nvPr>
        </p:nvSpPr>
        <p:spPr>
          <a:xfrm>
            <a:off x="706549" y="167814"/>
            <a:ext cx="3467886" cy="1501960"/>
          </a:xfrm>
        </p:spPr>
        <p:txBody>
          <a:bodyPr>
            <a:noAutofit/>
          </a:bodyPr>
          <a:lstStyle/>
          <a:p>
            <a:r>
              <a:rPr lang="fr-FR" altLang="fr-FR" sz="2400" dirty="0">
                <a:latin typeface="Trebuchet MS" panose="020B0703020202090204" pitchFamily="34" charset="0"/>
              </a:rPr>
              <a:t>Volume des exonérations de cotisations sociales en France</a:t>
            </a:r>
            <a:endParaRPr lang="fr-FR" sz="2400" dirty="0"/>
          </a:p>
        </p:txBody>
      </p:sp>
      <p:sp>
        <p:nvSpPr>
          <p:cNvPr id="2" name="Espace réservé du contenu 1">
            <a:extLst>
              <a:ext uri="{FF2B5EF4-FFF2-40B4-BE49-F238E27FC236}">
                <a16:creationId xmlns:a16="http://schemas.microsoft.com/office/drawing/2014/main" id="{B0A8F686-E975-23A6-0ABF-B66927B98FE3}"/>
              </a:ext>
            </a:extLst>
          </p:cNvPr>
          <p:cNvSpPr>
            <a:spLocks noGrp="1"/>
          </p:cNvSpPr>
          <p:nvPr>
            <p:ph sz="half" idx="1"/>
          </p:nvPr>
        </p:nvSpPr>
        <p:spPr>
          <a:xfrm>
            <a:off x="230073" y="2030296"/>
            <a:ext cx="3656127" cy="3880772"/>
          </a:xfrm>
        </p:spPr>
        <p:txBody>
          <a:bodyPr/>
          <a:lstStyle/>
          <a:p>
            <a:r>
              <a:rPr lang="fr-FR" dirty="0"/>
              <a:t>En France, les exonérations de cotisations sociales s’élèvent à </a:t>
            </a:r>
            <a:r>
              <a:rPr lang="fr-FR" b="1" dirty="0"/>
              <a:t>84 milliards d’euros minimum pour la commission des comptes de la Sécurité sociale</a:t>
            </a:r>
          </a:p>
          <a:p>
            <a:r>
              <a:rPr lang="fr-FR" dirty="0"/>
              <a:t>Elles sont pour la plus grande partie compensée par des transfères de fiscalité : TVA</a:t>
            </a:r>
          </a:p>
          <a:p>
            <a:r>
              <a:rPr lang="fr-FR" dirty="0"/>
              <a:t>Une partie des exonérations de cotisations sociales n’est pas compensée</a:t>
            </a:r>
          </a:p>
          <a:p>
            <a:pPr marL="0" indent="0">
              <a:buNone/>
            </a:pPr>
            <a:endParaRPr lang="fr-FR" dirty="0"/>
          </a:p>
        </p:txBody>
      </p:sp>
      <p:pic>
        <p:nvPicPr>
          <p:cNvPr id="5" name="Espace réservé du contenu 4">
            <a:extLst>
              <a:ext uri="{FF2B5EF4-FFF2-40B4-BE49-F238E27FC236}">
                <a16:creationId xmlns:a16="http://schemas.microsoft.com/office/drawing/2014/main" id="{04DC2AC2-8B54-ACD2-94D6-69C9CB38404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4070152" y="98240"/>
            <a:ext cx="7415299" cy="6501343"/>
          </a:xfrm>
        </p:spPr>
      </p:pic>
    </p:spTree>
    <p:extLst>
      <p:ext uri="{BB962C8B-B14F-4D97-AF65-F5344CB8AC3E}">
        <p14:creationId xmlns:p14="http://schemas.microsoft.com/office/powerpoint/2010/main" val="380395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4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4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8" name="Image 27">
            <a:extLst>
              <a:ext uri="{FF2B5EF4-FFF2-40B4-BE49-F238E27FC236}">
                <a16:creationId xmlns:a16="http://schemas.microsoft.com/office/drawing/2014/main" id="{29565477-DEAC-4D35-9C60-2531AC50D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 y="0"/>
            <a:ext cx="665597" cy="847725"/>
          </a:xfrm>
          <a:prstGeom prst="rect">
            <a:avLst/>
          </a:prstGeom>
        </p:spPr>
      </p:pic>
      <p:sp>
        <p:nvSpPr>
          <p:cNvPr id="10" name="Titre 1">
            <a:extLst>
              <a:ext uri="{FF2B5EF4-FFF2-40B4-BE49-F238E27FC236}">
                <a16:creationId xmlns:a16="http://schemas.microsoft.com/office/drawing/2014/main" id="{EA0AC408-80D8-4748-8075-491EBF56A69F}"/>
              </a:ext>
            </a:extLst>
          </p:cNvPr>
          <p:cNvSpPr>
            <a:spLocks noGrp="1"/>
          </p:cNvSpPr>
          <p:nvPr>
            <p:ph type="title"/>
          </p:nvPr>
        </p:nvSpPr>
        <p:spPr>
          <a:xfrm>
            <a:off x="1056217" y="270537"/>
            <a:ext cx="8596668" cy="708109"/>
          </a:xfrm>
        </p:spPr>
        <p:txBody>
          <a:bodyPr>
            <a:normAutofit/>
          </a:bodyPr>
          <a:lstStyle/>
          <a:p>
            <a:r>
              <a:rPr lang="fr-FR" altLang="fr-FR" sz="3200" dirty="0">
                <a:latin typeface="Trebuchet MS" panose="020B0703020202090204" pitchFamily="34" charset="0"/>
              </a:rPr>
              <a:t>Par rapport à la richesse nationale (1/2)</a:t>
            </a:r>
            <a:endParaRPr lang="fr-FR" sz="3200" dirty="0"/>
          </a:p>
        </p:txBody>
      </p:sp>
      <p:sp>
        <p:nvSpPr>
          <p:cNvPr id="11" name="Espace réservé du contenu 2">
            <a:extLst>
              <a:ext uri="{FF2B5EF4-FFF2-40B4-BE49-F238E27FC236}">
                <a16:creationId xmlns:a16="http://schemas.microsoft.com/office/drawing/2014/main" id="{4E1D3DE6-E862-4C2E-A3FC-56CF3C6AA977}"/>
              </a:ext>
            </a:extLst>
          </p:cNvPr>
          <p:cNvSpPr>
            <a:spLocks noGrp="1"/>
          </p:cNvSpPr>
          <p:nvPr>
            <p:ph idx="1"/>
          </p:nvPr>
        </p:nvSpPr>
        <p:spPr>
          <a:xfrm>
            <a:off x="842597" y="1266190"/>
            <a:ext cx="10900670" cy="4944940"/>
          </a:xfrm>
        </p:spPr>
        <p:txBody>
          <a:bodyPr>
            <a:noAutofit/>
          </a:bodyPr>
          <a:lstStyle/>
          <a:p>
            <a:pPr marL="0" lvl="1" indent="0">
              <a:buNone/>
              <a:defRPr/>
            </a:pPr>
            <a:endParaRPr lang="fr-FR" sz="1800" dirty="0"/>
          </a:p>
          <a:p>
            <a:pPr marL="0" indent="0">
              <a:buNone/>
            </a:pPr>
            <a:endParaRPr lang="fr-FR" sz="2000" dirty="0"/>
          </a:p>
        </p:txBody>
      </p:sp>
      <p:pic>
        <p:nvPicPr>
          <p:cNvPr id="3" name="Image 2">
            <a:extLst>
              <a:ext uri="{FF2B5EF4-FFF2-40B4-BE49-F238E27FC236}">
                <a16:creationId xmlns:a16="http://schemas.microsoft.com/office/drawing/2014/main" id="{2A4E0CB1-C4CF-C237-3F81-CB7076BC3FF7}"/>
              </a:ext>
            </a:extLst>
          </p:cNvPr>
          <p:cNvPicPr>
            <a:picLocks noChangeAspect="1"/>
          </p:cNvPicPr>
          <p:nvPr/>
        </p:nvPicPr>
        <p:blipFill rotWithShape="1">
          <a:blip r:embed="rId4"/>
          <a:srcRect t="9220"/>
          <a:stretch/>
        </p:blipFill>
        <p:spPr>
          <a:xfrm>
            <a:off x="1898814" y="1612976"/>
            <a:ext cx="8043474" cy="4497602"/>
          </a:xfrm>
          <a:prstGeom prst="rect">
            <a:avLst/>
          </a:prstGeom>
        </p:spPr>
      </p:pic>
      <p:sp>
        <p:nvSpPr>
          <p:cNvPr id="12" name="ZoneTexte 11">
            <a:extLst>
              <a:ext uri="{FF2B5EF4-FFF2-40B4-BE49-F238E27FC236}">
                <a16:creationId xmlns:a16="http://schemas.microsoft.com/office/drawing/2014/main" id="{18CD0E35-9B80-FAEC-E9FC-5D6A6349B05E}"/>
              </a:ext>
            </a:extLst>
          </p:cNvPr>
          <p:cNvSpPr txBox="1"/>
          <p:nvPr/>
        </p:nvSpPr>
        <p:spPr>
          <a:xfrm>
            <a:off x="3752851" y="6211130"/>
            <a:ext cx="6029268" cy="253916"/>
          </a:xfrm>
          <a:prstGeom prst="rect">
            <a:avLst/>
          </a:prstGeom>
          <a:noFill/>
        </p:spPr>
        <p:txBody>
          <a:bodyPr wrap="square" rtlCol="0">
            <a:spAutoFit/>
          </a:bodyPr>
          <a:lstStyle/>
          <a:p>
            <a:pPr algn="r"/>
            <a:r>
              <a:rPr lang="fr-FR" sz="1050" i="1" dirty="0"/>
              <a:t>Source : DREES (2021) La protection sociale en France et en Europe en 2020 - édition 2021, p.39  </a:t>
            </a:r>
          </a:p>
        </p:txBody>
      </p:sp>
      <p:sp>
        <p:nvSpPr>
          <p:cNvPr id="13" name="ZoneTexte 12">
            <a:extLst>
              <a:ext uri="{FF2B5EF4-FFF2-40B4-BE49-F238E27FC236}">
                <a16:creationId xmlns:a16="http://schemas.microsoft.com/office/drawing/2014/main" id="{9598E41E-B2BA-A851-4FC2-C422BA63C1A7}"/>
              </a:ext>
            </a:extLst>
          </p:cNvPr>
          <p:cNvSpPr txBox="1"/>
          <p:nvPr/>
        </p:nvSpPr>
        <p:spPr>
          <a:xfrm>
            <a:off x="1898814" y="1131915"/>
            <a:ext cx="7883304" cy="276999"/>
          </a:xfrm>
          <a:prstGeom prst="rect">
            <a:avLst/>
          </a:prstGeom>
          <a:noFill/>
        </p:spPr>
        <p:txBody>
          <a:bodyPr wrap="square" rtlCol="0">
            <a:spAutoFit/>
          </a:bodyPr>
          <a:lstStyle/>
          <a:p>
            <a:pPr algn="ctr"/>
            <a:r>
              <a:rPr lang="fr-FR" sz="1200" b="1" dirty="0"/>
              <a:t>Figure n°6 – Part des prestations sociales dans la richesse nationales depuis 1959, en % du PIB</a:t>
            </a:r>
          </a:p>
        </p:txBody>
      </p:sp>
    </p:spTree>
    <p:extLst>
      <p:ext uri="{BB962C8B-B14F-4D97-AF65-F5344CB8AC3E}">
        <p14:creationId xmlns:p14="http://schemas.microsoft.com/office/powerpoint/2010/main" val="407743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1">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43">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45">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8" name="Image 27">
            <a:extLst>
              <a:ext uri="{FF2B5EF4-FFF2-40B4-BE49-F238E27FC236}">
                <a16:creationId xmlns:a16="http://schemas.microsoft.com/office/drawing/2014/main" id="{29565477-DEAC-4D35-9C60-2531AC50D0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52" y="0"/>
            <a:ext cx="665597" cy="847725"/>
          </a:xfrm>
          <a:prstGeom prst="rect">
            <a:avLst/>
          </a:prstGeom>
        </p:spPr>
      </p:pic>
      <p:sp>
        <p:nvSpPr>
          <p:cNvPr id="10" name="Titre 1">
            <a:extLst>
              <a:ext uri="{FF2B5EF4-FFF2-40B4-BE49-F238E27FC236}">
                <a16:creationId xmlns:a16="http://schemas.microsoft.com/office/drawing/2014/main" id="{EA0AC408-80D8-4748-8075-491EBF56A69F}"/>
              </a:ext>
            </a:extLst>
          </p:cNvPr>
          <p:cNvSpPr>
            <a:spLocks noGrp="1"/>
          </p:cNvSpPr>
          <p:nvPr>
            <p:ph type="title"/>
          </p:nvPr>
        </p:nvSpPr>
        <p:spPr>
          <a:xfrm>
            <a:off x="1056217" y="423862"/>
            <a:ext cx="8596668" cy="947738"/>
          </a:xfrm>
        </p:spPr>
        <p:txBody>
          <a:bodyPr/>
          <a:lstStyle/>
          <a:p>
            <a:r>
              <a:rPr lang="fr-FR" altLang="fr-FR" dirty="0">
                <a:latin typeface="Trebuchet MS" panose="020B0703020202090204" pitchFamily="34" charset="0"/>
              </a:rPr>
              <a:t>Par rapport à la richesse nationale (2/2)</a:t>
            </a:r>
            <a:endParaRPr lang="fr-FR" dirty="0"/>
          </a:p>
        </p:txBody>
      </p:sp>
      <p:sp>
        <p:nvSpPr>
          <p:cNvPr id="11" name="Espace réservé du contenu 2">
            <a:extLst>
              <a:ext uri="{FF2B5EF4-FFF2-40B4-BE49-F238E27FC236}">
                <a16:creationId xmlns:a16="http://schemas.microsoft.com/office/drawing/2014/main" id="{4E1D3DE6-E862-4C2E-A3FC-56CF3C6AA977}"/>
              </a:ext>
            </a:extLst>
          </p:cNvPr>
          <p:cNvSpPr>
            <a:spLocks noGrp="1"/>
          </p:cNvSpPr>
          <p:nvPr>
            <p:ph idx="1"/>
          </p:nvPr>
        </p:nvSpPr>
        <p:spPr>
          <a:xfrm>
            <a:off x="1056217" y="1266190"/>
            <a:ext cx="10687050" cy="4710113"/>
          </a:xfrm>
        </p:spPr>
        <p:txBody>
          <a:bodyPr>
            <a:noAutofit/>
          </a:bodyPr>
          <a:lstStyle/>
          <a:p>
            <a:pPr marL="0" lvl="1" indent="0">
              <a:buNone/>
              <a:defRPr/>
            </a:pPr>
            <a:endParaRPr lang="fr-FR" sz="1800" dirty="0"/>
          </a:p>
          <a:p>
            <a:pPr marL="0" indent="0">
              <a:buNone/>
            </a:pPr>
            <a:endParaRPr lang="fr-FR" sz="2000" dirty="0"/>
          </a:p>
        </p:txBody>
      </p:sp>
      <p:sp>
        <p:nvSpPr>
          <p:cNvPr id="8" name="Espace réservé du contenu 2">
            <a:extLst>
              <a:ext uri="{FF2B5EF4-FFF2-40B4-BE49-F238E27FC236}">
                <a16:creationId xmlns:a16="http://schemas.microsoft.com/office/drawing/2014/main" id="{96AA10C2-C9FC-C4F3-AA2A-B9C25B94A218}"/>
              </a:ext>
            </a:extLst>
          </p:cNvPr>
          <p:cNvSpPr txBox="1">
            <a:spLocks/>
          </p:cNvSpPr>
          <p:nvPr/>
        </p:nvSpPr>
        <p:spPr>
          <a:xfrm>
            <a:off x="1056217" y="1423194"/>
            <a:ext cx="10687050" cy="450151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spcAft>
                <a:spcPts val="600"/>
              </a:spcAft>
              <a:buNone/>
            </a:pPr>
            <a:r>
              <a:rPr lang="fr-FR" sz="2000" dirty="0"/>
              <a:t>Parmi les 33% du PIB consacrés à la protection sociale il faut d</a:t>
            </a:r>
            <a:r>
              <a:rPr lang="fr-FR" sz="2000" dirty="0">
                <a:sym typeface="Wingdings" pitchFamily="2" charset="2"/>
              </a:rPr>
              <a:t>istinguer :</a:t>
            </a:r>
          </a:p>
          <a:p>
            <a:pPr marL="0" indent="0">
              <a:spcBef>
                <a:spcPts val="0"/>
              </a:spcBef>
              <a:spcAft>
                <a:spcPts val="600"/>
              </a:spcAft>
              <a:buNone/>
            </a:pPr>
            <a:endParaRPr lang="fr-FR" sz="2000" dirty="0">
              <a:sym typeface="Wingdings" pitchFamily="2" charset="2"/>
            </a:endParaRPr>
          </a:p>
          <a:p>
            <a:pPr marL="342900" lvl="1" indent="-342900">
              <a:spcBef>
                <a:spcPts val="0"/>
              </a:spcBef>
              <a:spcAft>
                <a:spcPts val="600"/>
              </a:spcAft>
            </a:pPr>
            <a:r>
              <a:rPr lang="fr-FR" sz="1800" b="1" dirty="0">
                <a:sym typeface="Wingdings" pitchFamily="2" charset="2"/>
              </a:rPr>
              <a:t>20% du (PIB) transferts en espèces </a:t>
            </a:r>
            <a:r>
              <a:rPr lang="fr-FR" sz="1800" dirty="0">
                <a:sym typeface="Wingdings" pitchFamily="2" charset="2"/>
              </a:rPr>
              <a:t>: règles sociales et non marchandes de répartition</a:t>
            </a:r>
          </a:p>
          <a:p>
            <a:pPr marL="742950" lvl="2" indent="-342900">
              <a:spcBef>
                <a:spcPts val="0"/>
              </a:spcBef>
              <a:spcAft>
                <a:spcPts val="600"/>
              </a:spcAft>
            </a:pPr>
            <a:r>
              <a:rPr lang="fr-FR" sz="1600" dirty="0">
                <a:sym typeface="Wingdings" pitchFamily="2" charset="2"/>
              </a:rPr>
              <a:t>Retraites, allocations familiales, minimas sociaux… </a:t>
            </a:r>
          </a:p>
          <a:p>
            <a:pPr marL="400050" lvl="2" indent="0">
              <a:spcBef>
                <a:spcPts val="0"/>
              </a:spcBef>
              <a:spcAft>
                <a:spcPts val="600"/>
              </a:spcAft>
              <a:buNone/>
            </a:pPr>
            <a:endParaRPr lang="fr-FR" sz="1600" dirty="0">
              <a:sym typeface="Wingdings" pitchFamily="2" charset="2"/>
            </a:endParaRPr>
          </a:p>
          <a:p>
            <a:pPr marL="342900" lvl="1" indent="-342900">
              <a:spcBef>
                <a:spcPts val="0"/>
              </a:spcBef>
              <a:spcAft>
                <a:spcPts val="600"/>
              </a:spcAft>
            </a:pPr>
            <a:r>
              <a:rPr lang="fr-FR" sz="1800" b="1" dirty="0">
                <a:sym typeface="Wingdings" pitchFamily="2" charset="2"/>
              </a:rPr>
              <a:t>12% prestations sociales en nature : </a:t>
            </a:r>
            <a:r>
              <a:rPr lang="fr-FR" sz="1800" dirty="0">
                <a:sym typeface="Wingdings" pitchFamily="2" charset="2"/>
              </a:rPr>
              <a:t>biens et services consommé collectivement </a:t>
            </a:r>
          </a:p>
          <a:p>
            <a:pPr marL="742950" lvl="2" indent="-342900">
              <a:spcBef>
                <a:spcPts val="0"/>
              </a:spcBef>
              <a:spcAft>
                <a:spcPts val="600"/>
              </a:spcAft>
            </a:pPr>
            <a:r>
              <a:rPr lang="fr-FR" sz="1600" dirty="0">
                <a:sym typeface="Wingdings" pitchFamily="2" charset="2"/>
              </a:rPr>
              <a:t>Achat collectifs de biens et services qui seront consommés individuellement par les ménages en fonction de leurs besoins </a:t>
            </a:r>
          </a:p>
          <a:p>
            <a:pPr marL="742950" lvl="2" indent="-342900">
              <a:spcBef>
                <a:spcPts val="0"/>
              </a:spcBef>
              <a:spcAft>
                <a:spcPts val="600"/>
              </a:spcAft>
            </a:pPr>
            <a:r>
              <a:rPr lang="fr-FR" sz="1600" dirty="0">
                <a:sym typeface="Wingdings" pitchFamily="2" charset="2"/>
              </a:rPr>
              <a:t>Demande à l’économie nationale </a:t>
            </a:r>
          </a:p>
          <a:p>
            <a:pPr marL="0" lvl="1" indent="0">
              <a:spcBef>
                <a:spcPts val="0"/>
              </a:spcBef>
              <a:spcAft>
                <a:spcPts val="600"/>
              </a:spcAft>
              <a:buNone/>
            </a:pPr>
            <a:endParaRPr lang="fr-FR" sz="1800" dirty="0">
              <a:sym typeface="Wingdings" pitchFamily="2" charset="2"/>
            </a:endParaRPr>
          </a:p>
          <a:p>
            <a:pPr marL="0" lvl="1" indent="0">
              <a:spcBef>
                <a:spcPts val="0"/>
              </a:spcBef>
              <a:spcAft>
                <a:spcPts val="600"/>
              </a:spcAft>
              <a:buNone/>
            </a:pPr>
            <a:r>
              <a:rPr lang="fr-FR" sz="2000" dirty="0">
                <a:sym typeface="Wingdings" pitchFamily="2" charset="2"/>
              </a:rPr>
              <a:t>La France se différencie des autres pays de l’OCDE par sont système de transfert plus important en raison des retraites notamment et non par ses dépenses. </a:t>
            </a:r>
          </a:p>
          <a:p>
            <a:pPr marL="0" indent="0">
              <a:buFont typeface="Wingdings 3" charset="2"/>
              <a:buNone/>
            </a:pPr>
            <a:endParaRPr lang="fr-FR" sz="2000" dirty="0"/>
          </a:p>
        </p:txBody>
      </p:sp>
    </p:spTree>
    <p:extLst>
      <p:ext uri="{BB962C8B-B14F-4D97-AF65-F5344CB8AC3E}">
        <p14:creationId xmlns:p14="http://schemas.microsoft.com/office/powerpoint/2010/main" val="252637309"/>
      </p:ext>
    </p:extLst>
  </p:cSld>
  <p:clrMapOvr>
    <a:masterClrMapping/>
  </p:clrMapOvr>
</p:sld>
</file>

<file path=ppt/theme/theme1.xml><?xml version="1.0" encoding="utf-8"?>
<a:theme xmlns:a="http://schemas.openxmlformats.org/drawingml/2006/main" name="Facette">
  <a:themeElements>
    <a:clrScheme name="Personnalisé 11">
      <a:dk1>
        <a:sysClr val="windowText" lastClr="000000"/>
      </a:dk1>
      <a:lt1>
        <a:sysClr val="window" lastClr="FFFFFF"/>
      </a:lt1>
      <a:dk2>
        <a:srgbClr val="323232"/>
      </a:dk2>
      <a:lt2>
        <a:srgbClr val="E5C243"/>
      </a:lt2>
      <a:accent1>
        <a:srgbClr val="D20012"/>
      </a:accent1>
      <a:accent2>
        <a:srgbClr val="D20012"/>
      </a:accent2>
      <a:accent3>
        <a:srgbClr val="D20012"/>
      </a:accent3>
      <a:accent4>
        <a:srgbClr val="D20012"/>
      </a:accent4>
      <a:accent5>
        <a:srgbClr val="D20012"/>
      </a:accent5>
      <a:accent6>
        <a:srgbClr val="D20012"/>
      </a:accent6>
      <a:hlink>
        <a:srgbClr val="0070C0"/>
      </a:hlink>
      <a:folHlink>
        <a:srgbClr val="7030A0"/>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PS-Book-Colors">
    <a:dk1>
      <a:srgbClr val="000000"/>
    </a:dk1>
    <a:lt1>
      <a:srgbClr val="FFFFFF"/>
    </a:lt1>
    <a:dk2>
      <a:srgbClr val="F29996"/>
    </a:dk2>
    <a:lt2>
      <a:srgbClr val="FAD7D3"/>
    </a:lt2>
    <a:accent1>
      <a:srgbClr val="E83D54"/>
    </a:accent1>
    <a:accent2>
      <a:srgbClr val="84CEE2"/>
    </a:accent2>
    <a:accent3>
      <a:srgbClr val="75B726"/>
    </a:accent3>
    <a:accent4>
      <a:srgbClr val="FFDF00"/>
    </a:accent4>
    <a:accent5>
      <a:srgbClr val="01671D"/>
    </a:accent5>
    <a:accent6>
      <a:srgbClr val="EC6817"/>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6777</TotalTime>
  <Words>11818</Words>
  <Application>Microsoft Office PowerPoint</Application>
  <PresentationFormat>Grand écran</PresentationFormat>
  <Paragraphs>325</Paragraphs>
  <Slides>19</Slides>
  <Notes>15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Trebuchet MS</vt:lpstr>
      <vt:lpstr>Wingdings 3</vt:lpstr>
      <vt:lpstr>Facette</vt:lpstr>
      <vt:lpstr>Journée d’étude syndicale Financement de la Sécurité sociale – UD 86 </vt:lpstr>
      <vt:lpstr>Problématiques générales liées au financement de la Sécurité sociale </vt:lpstr>
      <vt:lpstr>Dépenses, recettes et soldes des administrations de sécurité sociale en 2022</vt:lpstr>
      <vt:lpstr>Quel financement du régime général?</vt:lpstr>
      <vt:lpstr>De la recette à l’assiette !</vt:lpstr>
      <vt:lpstr>Les principes de la cotisation sociale </vt:lpstr>
      <vt:lpstr>Volume des exonérations de cotisations sociales en France</vt:lpstr>
      <vt:lpstr>Par rapport à la richesse nationale (1/2)</vt:lpstr>
      <vt:lpstr>Par rapport à la richesse nationale (2/2)</vt:lpstr>
      <vt:lpstr>Par rapport aux autres pays « développés » (1/2) Dépenses sociales publiques rapportées au PIB</vt:lpstr>
      <vt:lpstr>Par rapport aux autres pays « développés » (2/2) Dépenses sociales publiques et privées rapportées au le PIB</vt:lpstr>
      <vt:lpstr>Un « trou » de la Sécurité sociale ? (1/2)</vt:lpstr>
      <vt:lpstr>Un « trou » de la Sécurité sociale ? (2/2)</vt:lpstr>
      <vt:lpstr>Maitriser les dépenses de santé : l’ONDAM</vt:lpstr>
      <vt:lpstr>Maitriser les dépenses de santé : l’ONDAM</vt:lpstr>
      <vt:lpstr>Maitriser les dépenses de santé : l’ONDAM</vt:lpstr>
      <vt:lpstr>Les cotisations face exonérations</vt:lpstr>
      <vt:lpstr>Transformation de la part salariale De la cotisation à la CSG</vt:lpstr>
      <vt:lpstr>Les objectifs CGT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Revenu Universel d’Activité (RUA)</dc:title>
  <dc:creator>V.DUCHESNE</dc:creator>
  <cp:lastModifiedBy>A.JEAMET</cp:lastModifiedBy>
  <cp:revision>50</cp:revision>
  <cp:lastPrinted>2022-02-01T12:26:22Z</cp:lastPrinted>
  <dcterms:created xsi:type="dcterms:W3CDTF">2022-01-24T15:11:04Z</dcterms:created>
  <dcterms:modified xsi:type="dcterms:W3CDTF">2022-10-06T12:27:33Z</dcterms:modified>
</cp:coreProperties>
</file>